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59" r:id="rId5"/>
    <p:sldId id="260" r:id="rId6"/>
    <p:sldId id="261" r:id="rId7"/>
    <p:sldId id="262" r:id="rId8"/>
    <p:sldId id="258" r:id="rId9"/>
    <p:sldId id="263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F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1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4.xlsx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5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4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Pt>
            <c:idx val="0"/>
          </c:dPt>
          <c:dPt>
            <c:idx val="1"/>
          </c:dPt>
          <c:dLbls>
            <c:dLbl>
              <c:idx val="0"/>
              <c:layout>
                <c:manualLayout>
                  <c:x val="-0.15604470121121541"/>
                  <c:y val="9.1993046323755004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.14914411902478195"/>
                  <c:y val="-0.16086443739987052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Percent val="1"/>
          </c:dLbls>
          <c:cat>
            <c:strRef>
              <c:f>Tabelle!$A$3:$A$4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Tabelle!$B$3:$B$4</c:f>
              <c:numCache>
                <c:formatCode>General</c:formatCode>
                <c:ptCount val="2"/>
                <c:pt idx="0">
                  <c:v>93</c:v>
                </c:pt>
                <c:pt idx="1">
                  <c:v>182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9742126866856091"/>
          <c:y val="8.4479727477727723E-2"/>
          <c:w val="0.14195669727173171"/>
          <c:h val="0.28763245525271974"/>
        </c:manualLayout>
      </c:layout>
      <c:txPr>
        <a:bodyPr/>
        <a:lstStyle/>
        <a:p>
          <a:pPr>
            <a:defRPr>
              <a:solidFill>
                <a:srgbClr val="002060"/>
              </a:solidFill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Tabelle!$H$12:$H$16</c:f>
              <c:strCache>
                <c:ptCount val="5"/>
                <c:pt idx="0">
                  <c:v>PDI baseline </c:v>
                </c:pt>
                <c:pt idx="1">
                  <c:v>PDI 1 mese</c:v>
                </c:pt>
                <c:pt idx="2">
                  <c:v>PDI 3 mesi</c:v>
                </c:pt>
                <c:pt idx="3">
                  <c:v>PDI 6 mesi</c:v>
                </c:pt>
                <c:pt idx="4">
                  <c:v>PDI 12 mesi </c:v>
                </c:pt>
              </c:strCache>
            </c:strRef>
          </c:cat>
          <c:val>
            <c:numRef>
              <c:f>Tabelle!$I$12:$I$16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spPr>
            <a:solidFill>
              <a:srgbClr val="0070C0"/>
            </a:solidFill>
          </c:spPr>
          <c:cat>
            <c:strRef>
              <c:f>Tabelle!$H$12:$H$16</c:f>
              <c:strCache>
                <c:ptCount val="5"/>
                <c:pt idx="0">
                  <c:v>PDI baseline </c:v>
                </c:pt>
                <c:pt idx="1">
                  <c:v>PDI 1 mese</c:v>
                </c:pt>
                <c:pt idx="2">
                  <c:v>PDI 3 mesi</c:v>
                </c:pt>
                <c:pt idx="3">
                  <c:v>PDI 6 mesi</c:v>
                </c:pt>
                <c:pt idx="4">
                  <c:v>PDI 12 mesi </c:v>
                </c:pt>
              </c:strCache>
            </c:strRef>
          </c:cat>
          <c:val>
            <c:numRef>
              <c:f>Tabelle!$J$12:$J$16</c:f>
              <c:numCache>
                <c:formatCode>General</c:formatCode>
                <c:ptCount val="5"/>
                <c:pt idx="0">
                  <c:v>5.7</c:v>
                </c:pt>
                <c:pt idx="1">
                  <c:v>4.9000000000000004</c:v>
                </c:pt>
                <c:pt idx="2">
                  <c:v>4.5999999999999996</c:v>
                </c:pt>
                <c:pt idx="3">
                  <c:v>4.3</c:v>
                </c:pt>
                <c:pt idx="4">
                  <c:v>4.3</c:v>
                </c:pt>
              </c:numCache>
            </c:numRef>
          </c:val>
        </c:ser>
        <c:dLbls/>
        <c:shape val="box"/>
        <c:axId val="96828416"/>
        <c:axId val="96850688"/>
        <c:axId val="0"/>
      </c:bar3DChart>
      <c:catAx>
        <c:axId val="96828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96850688"/>
        <c:crosses val="autoZero"/>
        <c:auto val="1"/>
        <c:lblAlgn val="ctr"/>
        <c:lblOffset val="100"/>
      </c:catAx>
      <c:valAx>
        <c:axId val="96850688"/>
        <c:scaling>
          <c:orientation val="minMax"/>
          <c:max val="10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it-IT"/>
          </a:p>
        </c:txPr>
        <c:crossAx val="96828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0.10183664449679208"/>
                  <c:y val="3.7531084186180112E-2"/>
                </c:manualLayout>
              </c:layout>
              <c:showPercent val="1"/>
            </c:dLbl>
            <c:showPercent val="1"/>
          </c:dLbls>
          <c:cat>
            <c:strRef>
              <c:f>Tabelle!$B$75:$B$78</c:f>
              <c:strCache>
                <c:ptCount val="4"/>
                <c:pt idx="0">
                  <c:v>5mg</c:v>
                </c:pt>
                <c:pt idx="1">
                  <c:v>10mg</c:v>
                </c:pt>
                <c:pt idx="2">
                  <c:v>15mg</c:v>
                </c:pt>
                <c:pt idx="3">
                  <c:v>20mg</c:v>
                </c:pt>
              </c:strCache>
            </c:strRef>
          </c:cat>
          <c:val>
            <c:numRef>
              <c:f>Tabelle!$C$75:$C$78</c:f>
              <c:numCache>
                <c:formatCode>General</c:formatCode>
                <c:ptCount val="4"/>
                <c:pt idx="0">
                  <c:v>341</c:v>
                </c:pt>
                <c:pt idx="1">
                  <c:v>31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6.1059237078505413E-2"/>
                  <c:y val="3.7153461790423985E-3"/>
                </c:manualLayout>
              </c:layout>
              <c:showPercent val="1"/>
            </c:dLbl>
            <c:showPercent val="1"/>
          </c:dLbls>
          <c:cat>
            <c:strRef>
              <c:f>Tabelle!$B$79:$B$82</c:f>
              <c:strCache>
                <c:ptCount val="4"/>
                <c:pt idx="0">
                  <c:v>5mg</c:v>
                </c:pt>
                <c:pt idx="1">
                  <c:v>10mg</c:v>
                </c:pt>
                <c:pt idx="2">
                  <c:v>15mg</c:v>
                </c:pt>
                <c:pt idx="3">
                  <c:v>20mg</c:v>
                </c:pt>
              </c:strCache>
            </c:strRef>
          </c:cat>
          <c:val>
            <c:numRef>
              <c:f>Tabelle!$C$79:$C$82</c:f>
              <c:numCache>
                <c:formatCode>General</c:formatCode>
                <c:ptCount val="4"/>
                <c:pt idx="0">
                  <c:v>169</c:v>
                </c:pt>
                <c:pt idx="1">
                  <c:v>113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Tabelle!$B$83:$B$87</c:f>
              <c:strCache>
                <c:ptCount val="5"/>
                <c:pt idx="0">
                  <c:v>5mg</c:v>
                </c:pt>
                <c:pt idx="1">
                  <c:v>10mg</c:v>
                </c:pt>
                <c:pt idx="2">
                  <c:v>15mg</c:v>
                </c:pt>
                <c:pt idx="3">
                  <c:v>20mg</c:v>
                </c:pt>
                <c:pt idx="4">
                  <c:v>25mg</c:v>
                </c:pt>
              </c:strCache>
            </c:strRef>
          </c:cat>
          <c:val>
            <c:numRef>
              <c:f>Tabelle!$C$83:$C$87</c:f>
              <c:numCache>
                <c:formatCode>General</c:formatCode>
                <c:ptCount val="5"/>
                <c:pt idx="0">
                  <c:v>68</c:v>
                </c:pt>
                <c:pt idx="1">
                  <c:v>89</c:v>
                </c:pt>
                <c:pt idx="2">
                  <c:v>19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Tabelle!$B$88:$B$93</c:f>
              <c:strCache>
                <c:ptCount val="6"/>
                <c:pt idx="0">
                  <c:v>5mg</c:v>
                </c:pt>
                <c:pt idx="1">
                  <c:v>10mg</c:v>
                </c:pt>
                <c:pt idx="2">
                  <c:v>15mg</c:v>
                </c:pt>
                <c:pt idx="3">
                  <c:v>20mg</c:v>
                </c:pt>
                <c:pt idx="4">
                  <c:v>25mg</c:v>
                </c:pt>
                <c:pt idx="5">
                  <c:v>40mg</c:v>
                </c:pt>
              </c:strCache>
            </c:strRef>
          </c:cat>
          <c:val>
            <c:numRef>
              <c:f>Tabelle!$C$88:$C$93</c:f>
              <c:numCache>
                <c:formatCode>General</c:formatCode>
                <c:ptCount val="6"/>
                <c:pt idx="0">
                  <c:v>19</c:v>
                </c:pt>
                <c:pt idx="1">
                  <c:v>42</c:v>
                </c:pt>
                <c:pt idx="2">
                  <c:v>18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Tabelle!$B$94:$B$97</c:f>
              <c:strCache>
                <c:ptCount val="4"/>
                <c:pt idx="0">
                  <c:v>5mg</c:v>
                </c:pt>
                <c:pt idx="1">
                  <c:v>10mg</c:v>
                </c:pt>
                <c:pt idx="2">
                  <c:v>15mg</c:v>
                </c:pt>
                <c:pt idx="3">
                  <c:v>20mg</c:v>
                </c:pt>
              </c:strCache>
            </c:strRef>
          </c:cat>
          <c:val>
            <c:numRef>
              <c:f>Tabelle!$C$94:$C$97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Tabelle!$A$7:$A$15</c:f>
              <c:strCache>
                <c:ptCount val="9"/>
                <c:pt idx="0">
                  <c:v>Patologie Neurovegetative</c:v>
                </c:pt>
                <c:pt idx="1">
                  <c:v>Dolore Oncologico</c:v>
                </c:pt>
                <c:pt idx="2">
                  <c:v>Fibromialgia</c:v>
                </c:pt>
                <c:pt idx="3">
                  <c:v>Cefalee</c:v>
                </c:pt>
                <c:pt idx="4">
                  <c:v>NPH</c:v>
                </c:pt>
                <c:pt idx="5">
                  <c:v>Plessopatia</c:v>
                </c:pt>
                <c:pt idx="6">
                  <c:v>Osteoartrosi</c:v>
                </c:pt>
                <c:pt idx="7">
                  <c:v>Radicolopatia</c:v>
                </c:pt>
                <c:pt idx="8">
                  <c:v>Altro</c:v>
                </c:pt>
              </c:strCache>
            </c:strRef>
          </c:cat>
          <c:val>
            <c:numRef>
              <c:f>Tabelle!$B$7:$B$15</c:f>
              <c:numCache>
                <c:formatCode>General</c:formatCode>
                <c:ptCount val="9"/>
              </c:numCache>
            </c:numRef>
          </c:val>
        </c:ser>
        <c:ser>
          <c:idx val="1"/>
          <c:order val="1"/>
          <c:cat>
            <c:strRef>
              <c:f>Tabelle!$A$7:$A$15</c:f>
              <c:strCache>
                <c:ptCount val="9"/>
                <c:pt idx="0">
                  <c:v>Patologie Neurovegetative</c:v>
                </c:pt>
                <c:pt idx="1">
                  <c:v>Dolore Oncologico</c:v>
                </c:pt>
                <c:pt idx="2">
                  <c:v>Fibromialgia</c:v>
                </c:pt>
                <c:pt idx="3">
                  <c:v>Cefalee</c:v>
                </c:pt>
                <c:pt idx="4">
                  <c:v>NPH</c:v>
                </c:pt>
                <c:pt idx="5">
                  <c:v>Plessopatia</c:v>
                </c:pt>
                <c:pt idx="6">
                  <c:v>Osteoartrosi</c:v>
                </c:pt>
                <c:pt idx="7">
                  <c:v>Radicolopatia</c:v>
                </c:pt>
                <c:pt idx="8">
                  <c:v>Altro</c:v>
                </c:pt>
              </c:strCache>
            </c:strRef>
          </c:cat>
          <c:val>
            <c:numRef>
              <c:f>Tabelle!$C$7:$C$15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spPr>
            <a:solidFill>
              <a:srgbClr val="00B050"/>
            </a:solidFill>
          </c:spPr>
          <c:dLbls>
            <c:showVal val="1"/>
          </c:dLbls>
          <c:cat>
            <c:strRef>
              <c:f>Tabelle!$A$7:$A$15</c:f>
              <c:strCache>
                <c:ptCount val="9"/>
                <c:pt idx="0">
                  <c:v>Patologie Neurovegetative</c:v>
                </c:pt>
                <c:pt idx="1">
                  <c:v>Dolore Oncologico</c:v>
                </c:pt>
                <c:pt idx="2">
                  <c:v>Fibromialgia</c:v>
                </c:pt>
                <c:pt idx="3">
                  <c:v>Cefalee</c:v>
                </c:pt>
                <c:pt idx="4">
                  <c:v>NPH</c:v>
                </c:pt>
                <c:pt idx="5">
                  <c:v>Plessopatia</c:v>
                </c:pt>
                <c:pt idx="6">
                  <c:v>Osteoartrosi</c:v>
                </c:pt>
                <c:pt idx="7">
                  <c:v>Radicolopatia</c:v>
                </c:pt>
                <c:pt idx="8">
                  <c:v>Altro</c:v>
                </c:pt>
              </c:strCache>
            </c:strRef>
          </c:cat>
          <c:val>
            <c:numRef>
              <c:f>Tabelle!$D$7:$D$15</c:f>
              <c:numCache>
                <c:formatCode>General</c:formatCode>
                <c:ptCount val="9"/>
                <c:pt idx="0">
                  <c:v>19</c:v>
                </c:pt>
                <c:pt idx="1">
                  <c:v>21</c:v>
                </c:pt>
                <c:pt idx="2">
                  <c:v>42</c:v>
                </c:pt>
                <c:pt idx="3">
                  <c:v>33</c:v>
                </c:pt>
                <c:pt idx="4">
                  <c:v>7</c:v>
                </c:pt>
                <c:pt idx="5">
                  <c:v>6</c:v>
                </c:pt>
                <c:pt idx="6">
                  <c:v>33</c:v>
                </c:pt>
                <c:pt idx="7">
                  <c:v>46</c:v>
                </c:pt>
                <c:pt idx="8">
                  <c:v>65</c:v>
                </c:pt>
              </c:numCache>
            </c:numRef>
          </c:val>
        </c:ser>
        <c:dLbls/>
        <c:gapWidth val="0"/>
        <c:shape val="box"/>
        <c:axId val="94060928"/>
        <c:axId val="94062464"/>
        <c:axId val="0"/>
      </c:bar3DChart>
      <c:catAx>
        <c:axId val="9406092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94062464"/>
        <c:crosses val="autoZero"/>
        <c:auto val="1"/>
        <c:lblAlgn val="ctr"/>
        <c:lblOffset val="100"/>
      </c:catAx>
      <c:valAx>
        <c:axId val="94062464"/>
        <c:scaling>
          <c:orientation val="minMax"/>
        </c:scaling>
        <c:axPos val="b"/>
        <c:majorGridlines/>
        <c:numFmt formatCode="General" sourceLinked="1"/>
        <c:tickLblPos val="nextTo"/>
        <c:crossAx val="94060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Tabelle!$L$76:$L$80</c:f>
              <c:strCache>
                <c:ptCount val="5"/>
                <c:pt idx="0">
                  <c:v>Inefficacia</c:v>
                </c:pt>
                <c:pt idx="1">
                  <c:v>Effetti collaterali</c:v>
                </c:pt>
                <c:pt idx="2">
                  <c:v>Costo</c:v>
                </c:pt>
                <c:pt idx="3">
                  <c:v>Problemi medici</c:v>
                </c:pt>
                <c:pt idx="4">
                  <c:v>Remissione dolore</c:v>
                </c:pt>
              </c:strCache>
            </c:strRef>
          </c:cat>
          <c:val>
            <c:numRef>
              <c:f>Tabelle!$M$76:$M$80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cat>
            <c:strRef>
              <c:f>Tabelle!$L$76:$L$80</c:f>
              <c:strCache>
                <c:ptCount val="5"/>
                <c:pt idx="0">
                  <c:v>Inefficacia</c:v>
                </c:pt>
                <c:pt idx="1">
                  <c:v>Effetti collaterali</c:v>
                </c:pt>
                <c:pt idx="2">
                  <c:v>Costo</c:v>
                </c:pt>
                <c:pt idx="3">
                  <c:v>Problemi medici</c:v>
                </c:pt>
                <c:pt idx="4">
                  <c:v>Remissione dolore</c:v>
                </c:pt>
              </c:strCache>
            </c:strRef>
          </c:cat>
          <c:val>
            <c:numRef>
              <c:f>Tabelle!$N$76:$N$80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3148148148148147E-2"/>
                  <c:y val="-8.225076076556679E-3"/>
                </c:manualLayout>
              </c:layout>
              <c:showVal val="1"/>
            </c:dLbl>
            <c:dLbl>
              <c:idx val="1"/>
              <c:layout>
                <c:manualLayout>
                  <c:x val="1.8518518518518521E-2"/>
                  <c:y val="-2.7416920255188926E-3"/>
                </c:manualLayout>
              </c:layout>
              <c:showVal val="1"/>
            </c:dLbl>
            <c:dLbl>
              <c:idx val="2"/>
              <c:layout>
                <c:manualLayout>
                  <c:x val="3.0864197530864199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1604938271604947E-2"/>
                  <c:y val="2.7416920255188926E-3"/>
                </c:manualLayout>
              </c:layout>
              <c:showVal val="1"/>
            </c:dLbl>
            <c:dLbl>
              <c:idx val="4"/>
              <c:layout>
                <c:manualLayout>
                  <c:x val="1.0802469135802472E-2"/>
                  <c:y val="-2.7416920255188926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Val val="1"/>
          </c:dLbls>
          <c:cat>
            <c:strRef>
              <c:f>Tabelle!$L$76:$L$80</c:f>
              <c:strCache>
                <c:ptCount val="5"/>
                <c:pt idx="0">
                  <c:v>Inefficacia</c:v>
                </c:pt>
                <c:pt idx="1">
                  <c:v>Effetti collaterali</c:v>
                </c:pt>
                <c:pt idx="2">
                  <c:v>Costo</c:v>
                </c:pt>
                <c:pt idx="3">
                  <c:v>Problemi medici</c:v>
                </c:pt>
                <c:pt idx="4">
                  <c:v>Remissione dolore</c:v>
                </c:pt>
              </c:strCache>
            </c:strRef>
          </c:cat>
          <c:val>
            <c:numRef>
              <c:f>Tabelle!$O$76:$O$80</c:f>
              <c:numCache>
                <c:formatCode>0</c:formatCode>
                <c:ptCount val="5"/>
                <c:pt idx="0">
                  <c:v>71</c:v>
                </c:pt>
                <c:pt idx="1">
                  <c:v>27</c:v>
                </c:pt>
                <c:pt idx="2">
                  <c:v>7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/>
        <c:gapWidth val="0"/>
        <c:shape val="box"/>
        <c:axId val="94461952"/>
        <c:axId val="94463488"/>
        <c:axId val="0"/>
      </c:bar3DChart>
      <c:catAx>
        <c:axId val="94461952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94463488"/>
        <c:crosses val="autoZero"/>
        <c:auto val="1"/>
        <c:lblAlgn val="ctr"/>
        <c:lblOffset val="100"/>
      </c:catAx>
      <c:valAx>
        <c:axId val="94463488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94461952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Tabelle!$H$75:$H$90</c:f>
              <c:strCache>
                <c:ptCount val="16"/>
                <c:pt idx="0">
                  <c:v>Peggioramento sintomi ansiosi</c:v>
                </c:pt>
                <c:pt idx="1">
                  <c:v>Peggioramento sintomi depressivi</c:v>
                </c:pt>
                <c:pt idx="2">
                  <c:v>Allucinazioni</c:v>
                </c:pt>
                <c:pt idx="3">
                  <c:v>Aumento appetito</c:v>
                </c:pt>
                <c:pt idx="4">
                  <c:v>Bruciore anale</c:v>
                </c:pt>
                <c:pt idx="5">
                  <c:v>Debolezza muscolare</c:v>
                </c:pt>
                <c:pt idx="6">
                  <c:v>Diarrea</c:v>
                </c:pt>
                <c:pt idx="7">
                  <c:v>Gastralgia</c:v>
                </c:pt>
                <c:pt idx="8">
                  <c:v>Nausea/vomito</c:v>
                </c:pt>
                <c:pt idx="9">
                  <c:v>Problemi di erezione</c:v>
                </c:pt>
                <c:pt idx="10">
                  <c:v>Prurito</c:v>
                </c:pt>
                <c:pt idx="11">
                  <c:v>Stordimento/confusione</c:v>
                </c:pt>
                <c:pt idx="12">
                  <c:v>Sonnolenza</c:v>
                </c:pt>
                <c:pt idx="13">
                  <c:v>Stipsi</c:v>
                </c:pt>
                <c:pt idx="14">
                  <c:v>Tachicardia</c:v>
                </c:pt>
                <c:pt idx="15">
                  <c:v>Vertigini </c:v>
                </c:pt>
              </c:strCache>
            </c:strRef>
          </c:cat>
          <c:val>
            <c:numRef>
              <c:f>Tabelle!$I$75:$I$90</c:f>
              <c:numCache>
                <c:formatCode>General</c:formatCode>
                <c:ptCount val="16"/>
              </c:numCache>
            </c:numRef>
          </c:val>
        </c:ser>
        <c:ser>
          <c:idx val="1"/>
          <c:order val="1"/>
          <c:cat>
            <c:strRef>
              <c:f>Tabelle!$H$75:$H$90</c:f>
              <c:strCache>
                <c:ptCount val="16"/>
                <c:pt idx="0">
                  <c:v>Peggioramento sintomi ansiosi</c:v>
                </c:pt>
                <c:pt idx="1">
                  <c:v>Peggioramento sintomi depressivi</c:v>
                </c:pt>
                <c:pt idx="2">
                  <c:v>Allucinazioni</c:v>
                </c:pt>
                <c:pt idx="3">
                  <c:v>Aumento appetito</c:v>
                </c:pt>
                <c:pt idx="4">
                  <c:v>Bruciore anale</c:v>
                </c:pt>
                <c:pt idx="5">
                  <c:v>Debolezza muscolare</c:v>
                </c:pt>
                <c:pt idx="6">
                  <c:v>Diarrea</c:v>
                </c:pt>
                <c:pt idx="7">
                  <c:v>Gastralgia</c:v>
                </c:pt>
                <c:pt idx="8">
                  <c:v>Nausea/vomito</c:v>
                </c:pt>
                <c:pt idx="9">
                  <c:v>Problemi di erezione</c:v>
                </c:pt>
                <c:pt idx="10">
                  <c:v>Prurito</c:v>
                </c:pt>
                <c:pt idx="11">
                  <c:v>Stordimento/confusione</c:v>
                </c:pt>
                <c:pt idx="12">
                  <c:v>Sonnolenza</c:v>
                </c:pt>
                <c:pt idx="13">
                  <c:v>Stipsi</c:v>
                </c:pt>
                <c:pt idx="14">
                  <c:v>Tachicardia</c:v>
                </c:pt>
                <c:pt idx="15">
                  <c:v>Vertigini </c:v>
                </c:pt>
              </c:strCache>
            </c:strRef>
          </c:cat>
          <c:val>
            <c:numRef>
              <c:f>Tabelle!$J$75:$J$90</c:f>
              <c:numCache>
                <c:formatCode>General</c:formatCode>
                <c:ptCount val="16"/>
              </c:numCache>
            </c:numRef>
          </c:val>
        </c:ser>
        <c:ser>
          <c:idx val="2"/>
          <c:order val="2"/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Val val="1"/>
          </c:dLbls>
          <c:cat>
            <c:strRef>
              <c:f>Tabelle!$H$75:$H$90</c:f>
              <c:strCache>
                <c:ptCount val="16"/>
                <c:pt idx="0">
                  <c:v>Peggioramento sintomi ansiosi</c:v>
                </c:pt>
                <c:pt idx="1">
                  <c:v>Peggioramento sintomi depressivi</c:v>
                </c:pt>
                <c:pt idx="2">
                  <c:v>Allucinazioni</c:v>
                </c:pt>
                <c:pt idx="3">
                  <c:v>Aumento appetito</c:v>
                </c:pt>
                <c:pt idx="4">
                  <c:v>Bruciore anale</c:v>
                </c:pt>
                <c:pt idx="5">
                  <c:v>Debolezza muscolare</c:v>
                </c:pt>
                <c:pt idx="6">
                  <c:v>Diarrea</c:v>
                </c:pt>
                <c:pt idx="7">
                  <c:v>Gastralgia</c:v>
                </c:pt>
                <c:pt idx="8">
                  <c:v>Nausea/vomito</c:v>
                </c:pt>
                <c:pt idx="9">
                  <c:v>Problemi di erezione</c:v>
                </c:pt>
                <c:pt idx="10">
                  <c:v>Prurito</c:v>
                </c:pt>
                <c:pt idx="11">
                  <c:v>Stordimento/confusione</c:v>
                </c:pt>
                <c:pt idx="12">
                  <c:v>Sonnolenza</c:v>
                </c:pt>
                <c:pt idx="13">
                  <c:v>Stipsi</c:v>
                </c:pt>
                <c:pt idx="14">
                  <c:v>Tachicardia</c:v>
                </c:pt>
                <c:pt idx="15">
                  <c:v>Vertigini </c:v>
                </c:pt>
              </c:strCache>
            </c:strRef>
          </c:cat>
          <c:val>
            <c:numRef>
              <c:f>Tabelle!$K$75:$K$90</c:f>
              <c:numCache>
                <c:formatCode>General</c:formatCode>
                <c:ptCount val="16"/>
                <c:pt idx="0">
                  <c:v>9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5</c:v>
                </c:pt>
                <c:pt idx="11">
                  <c:v>14</c:v>
                </c:pt>
                <c:pt idx="12">
                  <c:v>21</c:v>
                </c:pt>
                <c:pt idx="13">
                  <c:v>1</c:v>
                </c:pt>
                <c:pt idx="14">
                  <c:v>5</c:v>
                </c:pt>
                <c:pt idx="15">
                  <c:v>3</c:v>
                </c:pt>
              </c:numCache>
            </c:numRef>
          </c:val>
        </c:ser>
        <c:dLbls/>
        <c:shape val="box"/>
        <c:axId val="94871552"/>
        <c:axId val="94873088"/>
        <c:axId val="0"/>
      </c:bar3DChart>
      <c:catAx>
        <c:axId val="94871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it-IT"/>
          </a:p>
        </c:txPr>
        <c:crossAx val="94873088"/>
        <c:crosses val="autoZero"/>
        <c:auto val="1"/>
        <c:lblAlgn val="ctr"/>
        <c:lblOffset val="100"/>
      </c:catAx>
      <c:valAx>
        <c:axId val="94873088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94871552"/>
        <c:crosses val="autoZero"/>
        <c:crossBetween val="between"/>
      </c:valAx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5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Tabelle!$H$2:$H$6</c:f>
              <c:strCache>
                <c:ptCount val="5"/>
                <c:pt idx="0">
                  <c:v>VAS baseline</c:v>
                </c:pt>
                <c:pt idx="1">
                  <c:v>VAS 1 mese</c:v>
                </c:pt>
                <c:pt idx="2">
                  <c:v>VAS 3 mesi</c:v>
                </c:pt>
                <c:pt idx="3">
                  <c:v>VAS 6 mesi</c:v>
                </c:pt>
                <c:pt idx="4">
                  <c:v>VAS 12 mesi</c:v>
                </c:pt>
              </c:strCache>
            </c:strRef>
          </c:cat>
          <c:val>
            <c:numRef>
              <c:f>Tabelle!$I$2:$I$6</c:f>
              <c:numCache>
                <c:formatCode>#,#00</c:formatCode>
                <c:ptCount val="5"/>
                <c:pt idx="0">
                  <c:v>8.6</c:v>
                </c:pt>
                <c:pt idx="1">
                  <c:v>6.8</c:v>
                </c:pt>
                <c:pt idx="2">
                  <c:v>5.8</c:v>
                </c:pt>
                <c:pt idx="3">
                  <c:v>5.0999999999999996</c:v>
                </c:pt>
                <c:pt idx="4">
                  <c:v>5.0999999999999996</c:v>
                </c:pt>
              </c:numCache>
            </c:numRef>
          </c:val>
        </c:ser>
        <c:dLbls/>
        <c:shape val="box"/>
        <c:axId val="93348608"/>
        <c:axId val="93350144"/>
        <c:axId val="0"/>
      </c:bar3DChart>
      <c:catAx>
        <c:axId val="93348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it-IT"/>
          </a:p>
        </c:txPr>
        <c:crossAx val="93350144"/>
        <c:crosses val="autoZero"/>
        <c:auto val="1"/>
        <c:lblAlgn val="ctr"/>
        <c:lblOffset val="100"/>
      </c:catAx>
      <c:valAx>
        <c:axId val="93350144"/>
        <c:scaling>
          <c:orientation val="minMax"/>
          <c:max val="10"/>
        </c:scaling>
        <c:axPos val="l"/>
        <c:majorGridlines>
          <c:spPr>
            <a:ln>
              <a:noFill/>
            </a:ln>
          </c:spPr>
        </c:majorGridlines>
        <c:numFmt formatCode="#,#00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it-IT"/>
          </a:p>
        </c:txPr>
        <c:crossAx val="93348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Tabelle!$L$19:$L$67</c:f>
              <c:strCache>
                <c:ptCount val="49"/>
                <c:pt idx="0">
                  <c:v>VAS baseline Patologie degenerative</c:v>
                </c:pt>
                <c:pt idx="1">
                  <c:v>VAS baseline Dolore oncologico</c:v>
                </c:pt>
                <c:pt idx="2">
                  <c:v>VAS baseline Fibromialgia</c:v>
                </c:pt>
                <c:pt idx="3">
                  <c:v>VAS baseline Cefalee</c:v>
                </c:pt>
                <c:pt idx="4">
                  <c:v>VAS baseline NPH </c:v>
                </c:pt>
                <c:pt idx="5">
                  <c:v>VAS baseline Plessopatia</c:v>
                </c:pt>
                <c:pt idx="6">
                  <c:v>VAS baseline Osteoartrosi</c:v>
                </c:pt>
                <c:pt idx="7">
                  <c:v>VAS baseline Radicolopatia</c:v>
                </c:pt>
                <c:pt idx="8">
                  <c:v>VAS baseline Altro </c:v>
                </c:pt>
                <c:pt idx="10">
                  <c:v>VAS 1 mese Patologie degenerative</c:v>
                </c:pt>
                <c:pt idx="11">
                  <c:v>VAS 1 mese Dolore oncologico</c:v>
                </c:pt>
                <c:pt idx="12">
                  <c:v>VAS 1 mese Fibromialgia</c:v>
                </c:pt>
                <c:pt idx="13">
                  <c:v>VAS 1 mese Cefalee</c:v>
                </c:pt>
                <c:pt idx="14">
                  <c:v>VAS 1 mese NPH</c:v>
                </c:pt>
                <c:pt idx="15">
                  <c:v>VAS 1 mese  Plessopatia</c:v>
                </c:pt>
                <c:pt idx="16">
                  <c:v>VAS 1 mese Osteoartrosi</c:v>
                </c:pt>
                <c:pt idx="17">
                  <c:v>VAS 1 mese Radicolopatia</c:v>
                </c:pt>
                <c:pt idx="18">
                  <c:v>VAS 1 mese Altro </c:v>
                </c:pt>
                <c:pt idx="20">
                  <c:v>VAS 3 mesi Patologie degenerative</c:v>
                </c:pt>
                <c:pt idx="21">
                  <c:v>VAS 3 mesi Dolore oncologico</c:v>
                </c:pt>
                <c:pt idx="22">
                  <c:v>VAS 3 mesi Fibromialgia</c:v>
                </c:pt>
                <c:pt idx="23">
                  <c:v>VAS 3 mesi Cefalee</c:v>
                </c:pt>
                <c:pt idx="24">
                  <c:v>VAS 3 mesi NPH</c:v>
                </c:pt>
                <c:pt idx="25">
                  <c:v>VAS 3 mesi  Plessopatia</c:v>
                </c:pt>
                <c:pt idx="26">
                  <c:v>VAS 3 mesi Osteoartrosi</c:v>
                </c:pt>
                <c:pt idx="27">
                  <c:v>VAS 3 mesi Radicolopatia</c:v>
                </c:pt>
                <c:pt idx="28">
                  <c:v>VAS 3 mesi Altro </c:v>
                </c:pt>
                <c:pt idx="30">
                  <c:v>VAS 6 mesi Patologie degenerative</c:v>
                </c:pt>
                <c:pt idx="31">
                  <c:v>VAS 6 mesi Dolore oncologico</c:v>
                </c:pt>
                <c:pt idx="32">
                  <c:v>VAS 6 mesi Fibromialgia</c:v>
                </c:pt>
                <c:pt idx="33">
                  <c:v>VAS 6 mesi Cefalee</c:v>
                </c:pt>
                <c:pt idx="34">
                  <c:v>VAS 6 mesi NPH</c:v>
                </c:pt>
                <c:pt idx="35">
                  <c:v>VAS 6 mesi  Plessopatia</c:v>
                </c:pt>
                <c:pt idx="36">
                  <c:v>VAS 6 mesi Osteoartrosi</c:v>
                </c:pt>
                <c:pt idx="37">
                  <c:v>VAS 6 mesi Radicolopatia</c:v>
                </c:pt>
                <c:pt idx="38">
                  <c:v>VAS 6 mesi Altro </c:v>
                </c:pt>
                <c:pt idx="40">
                  <c:v>VAS 12 mesi Patologie degenerative</c:v>
                </c:pt>
                <c:pt idx="41">
                  <c:v>VAS 12 mesi Dolore oncologico</c:v>
                </c:pt>
                <c:pt idx="42">
                  <c:v>VAS 12 mesi Fibromialgia</c:v>
                </c:pt>
                <c:pt idx="43">
                  <c:v>VAS 12 mesi Cefalee</c:v>
                </c:pt>
                <c:pt idx="44">
                  <c:v>VAS 12 mesi NPH</c:v>
                </c:pt>
                <c:pt idx="45">
                  <c:v>VAS 12 mesi  Plessopatia</c:v>
                </c:pt>
                <c:pt idx="46">
                  <c:v>VAS 12 mesi Osteoartrosi</c:v>
                </c:pt>
                <c:pt idx="47">
                  <c:v>VAS 12 mesi Radicolopatia</c:v>
                </c:pt>
                <c:pt idx="48">
                  <c:v>VAS 12 mesi Altro </c:v>
                </c:pt>
              </c:strCache>
            </c:strRef>
          </c:cat>
          <c:val>
            <c:numRef>
              <c:f>Tabelle!$M$19:$M$67</c:f>
              <c:numCache>
                <c:formatCode>General</c:formatCode>
                <c:ptCount val="49"/>
              </c:numCache>
            </c:numRef>
          </c:val>
        </c:ser>
        <c:ser>
          <c:idx val="1"/>
          <c:order val="1"/>
          <c:cat>
            <c:strRef>
              <c:f>Tabelle!$L$19:$L$67</c:f>
              <c:strCache>
                <c:ptCount val="49"/>
                <c:pt idx="0">
                  <c:v>VAS baseline Patologie degenerative</c:v>
                </c:pt>
                <c:pt idx="1">
                  <c:v>VAS baseline Dolore oncologico</c:v>
                </c:pt>
                <c:pt idx="2">
                  <c:v>VAS baseline Fibromialgia</c:v>
                </c:pt>
                <c:pt idx="3">
                  <c:v>VAS baseline Cefalee</c:v>
                </c:pt>
                <c:pt idx="4">
                  <c:v>VAS baseline NPH </c:v>
                </c:pt>
                <c:pt idx="5">
                  <c:v>VAS baseline Plessopatia</c:v>
                </c:pt>
                <c:pt idx="6">
                  <c:v>VAS baseline Osteoartrosi</c:v>
                </c:pt>
                <c:pt idx="7">
                  <c:v>VAS baseline Radicolopatia</c:v>
                </c:pt>
                <c:pt idx="8">
                  <c:v>VAS baseline Altro </c:v>
                </c:pt>
                <c:pt idx="10">
                  <c:v>VAS 1 mese Patologie degenerative</c:v>
                </c:pt>
                <c:pt idx="11">
                  <c:v>VAS 1 mese Dolore oncologico</c:v>
                </c:pt>
                <c:pt idx="12">
                  <c:v>VAS 1 mese Fibromialgia</c:v>
                </c:pt>
                <c:pt idx="13">
                  <c:v>VAS 1 mese Cefalee</c:v>
                </c:pt>
                <c:pt idx="14">
                  <c:v>VAS 1 mese NPH</c:v>
                </c:pt>
                <c:pt idx="15">
                  <c:v>VAS 1 mese  Plessopatia</c:v>
                </c:pt>
                <c:pt idx="16">
                  <c:v>VAS 1 mese Osteoartrosi</c:v>
                </c:pt>
                <c:pt idx="17">
                  <c:v>VAS 1 mese Radicolopatia</c:v>
                </c:pt>
                <c:pt idx="18">
                  <c:v>VAS 1 mese Altro </c:v>
                </c:pt>
                <c:pt idx="20">
                  <c:v>VAS 3 mesi Patologie degenerative</c:v>
                </c:pt>
                <c:pt idx="21">
                  <c:v>VAS 3 mesi Dolore oncologico</c:v>
                </c:pt>
                <c:pt idx="22">
                  <c:v>VAS 3 mesi Fibromialgia</c:v>
                </c:pt>
                <c:pt idx="23">
                  <c:v>VAS 3 mesi Cefalee</c:v>
                </c:pt>
                <c:pt idx="24">
                  <c:v>VAS 3 mesi NPH</c:v>
                </c:pt>
                <c:pt idx="25">
                  <c:v>VAS 3 mesi  Plessopatia</c:v>
                </c:pt>
                <c:pt idx="26">
                  <c:v>VAS 3 mesi Osteoartrosi</c:v>
                </c:pt>
                <c:pt idx="27">
                  <c:v>VAS 3 mesi Radicolopatia</c:v>
                </c:pt>
                <c:pt idx="28">
                  <c:v>VAS 3 mesi Altro </c:v>
                </c:pt>
                <c:pt idx="30">
                  <c:v>VAS 6 mesi Patologie degenerative</c:v>
                </c:pt>
                <c:pt idx="31">
                  <c:v>VAS 6 mesi Dolore oncologico</c:v>
                </c:pt>
                <c:pt idx="32">
                  <c:v>VAS 6 mesi Fibromialgia</c:v>
                </c:pt>
                <c:pt idx="33">
                  <c:v>VAS 6 mesi Cefalee</c:v>
                </c:pt>
                <c:pt idx="34">
                  <c:v>VAS 6 mesi NPH</c:v>
                </c:pt>
                <c:pt idx="35">
                  <c:v>VAS 6 mesi  Plessopatia</c:v>
                </c:pt>
                <c:pt idx="36">
                  <c:v>VAS 6 mesi Osteoartrosi</c:v>
                </c:pt>
                <c:pt idx="37">
                  <c:v>VAS 6 mesi Radicolopatia</c:v>
                </c:pt>
                <c:pt idx="38">
                  <c:v>VAS 6 mesi Altro </c:v>
                </c:pt>
                <c:pt idx="40">
                  <c:v>VAS 12 mesi Patologie degenerative</c:v>
                </c:pt>
                <c:pt idx="41">
                  <c:v>VAS 12 mesi Dolore oncologico</c:v>
                </c:pt>
                <c:pt idx="42">
                  <c:v>VAS 12 mesi Fibromialgia</c:v>
                </c:pt>
                <c:pt idx="43">
                  <c:v>VAS 12 mesi Cefalee</c:v>
                </c:pt>
                <c:pt idx="44">
                  <c:v>VAS 12 mesi NPH</c:v>
                </c:pt>
                <c:pt idx="45">
                  <c:v>VAS 12 mesi  Plessopatia</c:v>
                </c:pt>
                <c:pt idx="46">
                  <c:v>VAS 12 mesi Osteoartrosi</c:v>
                </c:pt>
                <c:pt idx="47">
                  <c:v>VAS 12 mesi Radicolopatia</c:v>
                </c:pt>
                <c:pt idx="48">
                  <c:v>VAS 12 mesi Altro </c:v>
                </c:pt>
              </c:strCache>
            </c:strRef>
          </c:cat>
          <c:val>
            <c:numRef>
              <c:f>Tabelle!$N$19:$N$67</c:f>
              <c:numCache>
                <c:formatCode>General</c:formatCode>
                <c:ptCount val="49"/>
              </c:numCache>
            </c:numRef>
          </c:val>
        </c:ser>
        <c:ser>
          <c:idx val="2"/>
          <c:order val="2"/>
          <c:cat>
            <c:strRef>
              <c:f>Tabelle!$L$19:$L$67</c:f>
              <c:strCache>
                <c:ptCount val="49"/>
                <c:pt idx="0">
                  <c:v>VAS baseline Patologie degenerative</c:v>
                </c:pt>
                <c:pt idx="1">
                  <c:v>VAS baseline Dolore oncologico</c:v>
                </c:pt>
                <c:pt idx="2">
                  <c:v>VAS baseline Fibromialgia</c:v>
                </c:pt>
                <c:pt idx="3">
                  <c:v>VAS baseline Cefalee</c:v>
                </c:pt>
                <c:pt idx="4">
                  <c:v>VAS baseline NPH </c:v>
                </c:pt>
                <c:pt idx="5">
                  <c:v>VAS baseline Plessopatia</c:v>
                </c:pt>
                <c:pt idx="6">
                  <c:v>VAS baseline Osteoartrosi</c:v>
                </c:pt>
                <c:pt idx="7">
                  <c:v>VAS baseline Radicolopatia</c:v>
                </c:pt>
                <c:pt idx="8">
                  <c:v>VAS baseline Altro </c:v>
                </c:pt>
                <c:pt idx="10">
                  <c:v>VAS 1 mese Patologie degenerative</c:v>
                </c:pt>
                <c:pt idx="11">
                  <c:v>VAS 1 mese Dolore oncologico</c:v>
                </c:pt>
                <c:pt idx="12">
                  <c:v>VAS 1 mese Fibromialgia</c:v>
                </c:pt>
                <c:pt idx="13">
                  <c:v>VAS 1 mese Cefalee</c:v>
                </c:pt>
                <c:pt idx="14">
                  <c:v>VAS 1 mese NPH</c:v>
                </c:pt>
                <c:pt idx="15">
                  <c:v>VAS 1 mese  Plessopatia</c:v>
                </c:pt>
                <c:pt idx="16">
                  <c:v>VAS 1 mese Osteoartrosi</c:v>
                </c:pt>
                <c:pt idx="17">
                  <c:v>VAS 1 mese Radicolopatia</c:v>
                </c:pt>
                <c:pt idx="18">
                  <c:v>VAS 1 mese Altro </c:v>
                </c:pt>
                <c:pt idx="20">
                  <c:v>VAS 3 mesi Patologie degenerative</c:v>
                </c:pt>
                <c:pt idx="21">
                  <c:v>VAS 3 mesi Dolore oncologico</c:v>
                </c:pt>
                <c:pt idx="22">
                  <c:v>VAS 3 mesi Fibromialgia</c:v>
                </c:pt>
                <c:pt idx="23">
                  <c:v>VAS 3 mesi Cefalee</c:v>
                </c:pt>
                <c:pt idx="24">
                  <c:v>VAS 3 mesi NPH</c:v>
                </c:pt>
                <c:pt idx="25">
                  <c:v>VAS 3 mesi  Plessopatia</c:v>
                </c:pt>
                <c:pt idx="26">
                  <c:v>VAS 3 mesi Osteoartrosi</c:v>
                </c:pt>
                <c:pt idx="27">
                  <c:v>VAS 3 mesi Radicolopatia</c:v>
                </c:pt>
                <c:pt idx="28">
                  <c:v>VAS 3 mesi Altro </c:v>
                </c:pt>
                <c:pt idx="30">
                  <c:v>VAS 6 mesi Patologie degenerative</c:v>
                </c:pt>
                <c:pt idx="31">
                  <c:v>VAS 6 mesi Dolore oncologico</c:v>
                </c:pt>
                <c:pt idx="32">
                  <c:v>VAS 6 mesi Fibromialgia</c:v>
                </c:pt>
                <c:pt idx="33">
                  <c:v>VAS 6 mesi Cefalee</c:v>
                </c:pt>
                <c:pt idx="34">
                  <c:v>VAS 6 mesi NPH</c:v>
                </c:pt>
                <c:pt idx="35">
                  <c:v>VAS 6 mesi  Plessopatia</c:v>
                </c:pt>
                <c:pt idx="36">
                  <c:v>VAS 6 mesi Osteoartrosi</c:v>
                </c:pt>
                <c:pt idx="37">
                  <c:v>VAS 6 mesi Radicolopatia</c:v>
                </c:pt>
                <c:pt idx="38">
                  <c:v>VAS 6 mesi Altro </c:v>
                </c:pt>
                <c:pt idx="40">
                  <c:v>VAS 12 mesi Patologie degenerative</c:v>
                </c:pt>
                <c:pt idx="41">
                  <c:v>VAS 12 mesi Dolore oncologico</c:v>
                </c:pt>
                <c:pt idx="42">
                  <c:v>VAS 12 mesi Fibromialgia</c:v>
                </c:pt>
                <c:pt idx="43">
                  <c:v>VAS 12 mesi Cefalee</c:v>
                </c:pt>
                <c:pt idx="44">
                  <c:v>VAS 12 mesi NPH</c:v>
                </c:pt>
                <c:pt idx="45">
                  <c:v>VAS 12 mesi  Plessopatia</c:v>
                </c:pt>
                <c:pt idx="46">
                  <c:v>VAS 12 mesi Osteoartrosi</c:v>
                </c:pt>
                <c:pt idx="47">
                  <c:v>VAS 12 mesi Radicolopatia</c:v>
                </c:pt>
                <c:pt idx="48">
                  <c:v>VAS 12 mesi Altro </c:v>
                </c:pt>
              </c:strCache>
            </c:strRef>
          </c:cat>
          <c:val>
            <c:numRef>
              <c:f>Tabelle!$O$19:$O$67</c:f>
              <c:numCache>
                <c:formatCode>General</c:formatCode>
                <c:ptCount val="49"/>
              </c:numCache>
            </c:numRef>
          </c:val>
        </c:ser>
        <c:ser>
          <c:idx val="3"/>
          <c:order val="3"/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cat>
            <c:strRef>
              <c:f>Tabelle!$L$19:$L$67</c:f>
              <c:strCache>
                <c:ptCount val="49"/>
                <c:pt idx="0">
                  <c:v>VAS baseline Patologie degenerative</c:v>
                </c:pt>
                <c:pt idx="1">
                  <c:v>VAS baseline Dolore oncologico</c:v>
                </c:pt>
                <c:pt idx="2">
                  <c:v>VAS baseline Fibromialgia</c:v>
                </c:pt>
                <c:pt idx="3">
                  <c:v>VAS baseline Cefalee</c:v>
                </c:pt>
                <c:pt idx="4">
                  <c:v>VAS baseline NPH </c:v>
                </c:pt>
                <c:pt idx="5">
                  <c:v>VAS baseline Plessopatia</c:v>
                </c:pt>
                <c:pt idx="6">
                  <c:v>VAS baseline Osteoartrosi</c:v>
                </c:pt>
                <c:pt idx="7">
                  <c:v>VAS baseline Radicolopatia</c:v>
                </c:pt>
                <c:pt idx="8">
                  <c:v>VAS baseline Altro </c:v>
                </c:pt>
                <c:pt idx="10">
                  <c:v>VAS 1 mese Patologie degenerative</c:v>
                </c:pt>
                <c:pt idx="11">
                  <c:v>VAS 1 mese Dolore oncologico</c:v>
                </c:pt>
                <c:pt idx="12">
                  <c:v>VAS 1 mese Fibromialgia</c:v>
                </c:pt>
                <c:pt idx="13">
                  <c:v>VAS 1 mese Cefalee</c:v>
                </c:pt>
                <c:pt idx="14">
                  <c:v>VAS 1 mese NPH</c:v>
                </c:pt>
                <c:pt idx="15">
                  <c:v>VAS 1 mese  Plessopatia</c:v>
                </c:pt>
                <c:pt idx="16">
                  <c:v>VAS 1 mese Osteoartrosi</c:v>
                </c:pt>
                <c:pt idx="17">
                  <c:v>VAS 1 mese Radicolopatia</c:v>
                </c:pt>
                <c:pt idx="18">
                  <c:v>VAS 1 mese Altro </c:v>
                </c:pt>
                <c:pt idx="20">
                  <c:v>VAS 3 mesi Patologie degenerative</c:v>
                </c:pt>
                <c:pt idx="21">
                  <c:v>VAS 3 mesi Dolore oncologico</c:v>
                </c:pt>
                <c:pt idx="22">
                  <c:v>VAS 3 mesi Fibromialgia</c:v>
                </c:pt>
                <c:pt idx="23">
                  <c:v>VAS 3 mesi Cefalee</c:v>
                </c:pt>
                <c:pt idx="24">
                  <c:v>VAS 3 mesi NPH</c:v>
                </c:pt>
                <c:pt idx="25">
                  <c:v>VAS 3 mesi  Plessopatia</c:v>
                </c:pt>
                <c:pt idx="26">
                  <c:v>VAS 3 mesi Osteoartrosi</c:v>
                </c:pt>
                <c:pt idx="27">
                  <c:v>VAS 3 mesi Radicolopatia</c:v>
                </c:pt>
                <c:pt idx="28">
                  <c:v>VAS 3 mesi Altro </c:v>
                </c:pt>
                <c:pt idx="30">
                  <c:v>VAS 6 mesi Patologie degenerative</c:v>
                </c:pt>
                <c:pt idx="31">
                  <c:v>VAS 6 mesi Dolore oncologico</c:v>
                </c:pt>
                <c:pt idx="32">
                  <c:v>VAS 6 mesi Fibromialgia</c:v>
                </c:pt>
                <c:pt idx="33">
                  <c:v>VAS 6 mesi Cefalee</c:v>
                </c:pt>
                <c:pt idx="34">
                  <c:v>VAS 6 mesi NPH</c:v>
                </c:pt>
                <c:pt idx="35">
                  <c:v>VAS 6 mesi  Plessopatia</c:v>
                </c:pt>
                <c:pt idx="36">
                  <c:v>VAS 6 mesi Osteoartrosi</c:v>
                </c:pt>
                <c:pt idx="37">
                  <c:v>VAS 6 mesi Radicolopatia</c:v>
                </c:pt>
                <c:pt idx="38">
                  <c:v>VAS 6 mesi Altro </c:v>
                </c:pt>
                <c:pt idx="40">
                  <c:v>VAS 12 mesi Patologie degenerative</c:v>
                </c:pt>
                <c:pt idx="41">
                  <c:v>VAS 12 mesi Dolore oncologico</c:v>
                </c:pt>
                <c:pt idx="42">
                  <c:v>VAS 12 mesi Fibromialgia</c:v>
                </c:pt>
                <c:pt idx="43">
                  <c:v>VAS 12 mesi Cefalee</c:v>
                </c:pt>
                <c:pt idx="44">
                  <c:v>VAS 12 mesi NPH</c:v>
                </c:pt>
                <c:pt idx="45">
                  <c:v>VAS 12 mesi  Plessopatia</c:v>
                </c:pt>
                <c:pt idx="46">
                  <c:v>VAS 12 mesi Osteoartrosi</c:v>
                </c:pt>
                <c:pt idx="47">
                  <c:v>VAS 12 mesi Radicolopatia</c:v>
                </c:pt>
                <c:pt idx="48">
                  <c:v>VAS 12 mesi Altro </c:v>
                </c:pt>
              </c:strCache>
            </c:strRef>
          </c:cat>
          <c:val>
            <c:numRef>
              <c:f>Tabelle!$P$19:$P$67</c:f>
              <c:numCache>
                <c:formatCode>General</c:formatCode>
                <c:ptCount val="49"/>
                <c:pt idx="0">
                  <c:v>7.01</c:v>
                </c:pt>
                <c:pt idx="1">
                  <c:v>7.03</c:v>
                </c:pt>
                <c:pt idx="2">
                  <c:v>9.0300000000000011</c:v>
                </c:pt>
                <c:pt idx="3">
                  <c:v>8.91</c:v>
                </c:pt>
                <c:pt idx="4">
                  <c:v>8.43</c:v>
                </c:pt>
                <c:pt idx="5">
                  <c:v>8.83</c:v>
                </c:pt>
                <c:pt idx="6">
                  <c:v>8.76</c:v>
                </c:pt>
                <c:pt idx="7">
                  <c:v>8.84</c:v>
                </c:pt>
                <c:pt idx="8">
                  <c:v>8.620000000000001</c:v>
                </c:pt>
                <c:pt idx="10">
                  <c:v>4.37</c:v>
                </c:pt>
                <c:pt idx="11">
                  <c:v>5.33</c:v>
                </c:pt>
                <c:pt idx="12">
                  <c:v>7.2</c:v>
                </c:pt>
                <c:pt idx="13">
                  <c:v>6.81</c:v>
                </c:pt>
                <c:pt idx="14">
                  <c:v>7.14</c:v>
                </c:pt>
                <c:pt idx="15">
                  <c:v>7.5</c:v>
                </c:pt>
                <c:pt idx="16">
                  <c:v>7.39</c:v>
                </c:pt>
                <c:pt idx="17">
                  <c:v>7.18</c:v>
                </c:pt>
                <c:pt idx="18">
                  <c:v>7.08</c:v>
                </c:pt>
                <c:pt idx="20">
                  <c:v>3.6</c:v>
                </c:pt>
                <c:pt idx="21">
                  <c:v>5</c:v>
                </c:pt>
                <c:pt idx="22">
                  <c:v>6.51</c:v>
                </c:pt>
                <c:pt idx="23">
                  <c:v>5.85</c:v>
                </c:pt>
                <c:pt idx="24">
                  <c:v>6.5</c:v>
                </c:pt>
                <c:pt idx="25">
                  <c:v>7</c:v>
                </c:pt>
                <c:pt idx="26">
                  <c:v>6.25</c:v>
                </c:pt>
                <c:pt idx="27">
                  <c:v>6.09</c:v>
                </c:pt>
                <c:pt idx="28">
                  <c:v>6.05</c:v>
                </c:pt>
                <c:pt idx="30">
                  <c:v>3.14</c:v>
                </c:pt>
                <c:pt idx="31">
                  <c:v>5.75</c:v>
                </c:pt>
                <c:pt idx="32">
                  <c:v>6</c:v>
                </c:pt>
                <c:pt idx="33">
                  <c:v>4.3599999999999994</c:v>
                </c:pt>
                <c:pt idx="34">
                  <c:v>6</c:v>
                </c:pt>
                <c:pt idx="35">
                  <c:v>6</c:v>
                </c:pt>
                <c:pt idx="36">
                  <c:v>6.14</c:v>
                </c:pt>
                <c:pt idx="37">
                  <c:v>4.5</c:v>
                </c:pt>
                <c:pt idx="38">
                  <c:v>4.92</c:v>
                </c:pt>
                <c:pt idx="40">
                  <c:v>4</c:v>
                </c:pt>
                <c:pt idx="41">
                  <c:v>4.5</c:v>
                </c:pt>
                <c:pt idx="42">
                  <c:v>5.83</c:v>
                </c:pt>
                <c:pt idx="46">
                  <c:v>6.67</c:v>
                </c:pt>
                <c:pt idx="47">
                  <c:v>4</c:v>
                </c:pt>
                <c:pt idx="48">
                  <c:v>5.7</c:v>
                </c:pt>
              </c:numCache>
            </c:numRef>
          </c:val>
        </c:ser>
        <c:dLbls/>
        <c:shape val="box"/>
        <c:axId val="91652864"/>
        <c:axId val="91654400"/>
        <c:axId val="0"/>
      </c:bar3DChart>
      <c:catAx>
        <c:axId val="91652864"/>
        <c:scaling>
          <c:orientation val="minMax"/>
        </c:scaling>
        <c:axPos val="l"/>
        <c:numFmt formatCode="General" sourceLinked="1"/>
        <c:tickLblPos val="nextTo"/>
        <c:crossAx val="91654400"/>
        <c:crosses val="autoZero"/>
        <c:auto val="1"/>
        <c:lblAlgn val="ctr"/>
        <c:lblOffset val="100"/>
      </c:catAx>
      <c:valAx>
        <c:axId val="91654400"/>
        <c:scaling>
          <c:orientation val="minMax"/>
        </c:scaling>
        <c:axPos val="b"/>
        <c:majorGridlines/>
        <c:numFmt formatCode="General" sourceLinked="1"/>
        <c:tickLblPos val="nextTo"/>
        <c:crossAx val="91652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Tabelle!$L$19:$L$67</c:f>
              <c:strCache>
                <c:ptCount val="49"/>
                <c:pt idx="0">
                  <c:v>VAS baseline Patologie degenerative</c:v>
                </c:pt>
                <c:pt idx="1">
                  <c:v>VAS baseline Dolore oncologico</c:v>
                </c:pt>
                <c:pt idx="2">
                  <c:v>VAS baseline Fibromialgia</c:v>
                </c:pt>
                <c:pt idx="3">
                  <c:v>VAS baseline Cefalee</c:v>
                </c:pt>
                <c:pt idx="4">
                  <c:v>VAS baseline NPH </c:v>
                </c:pt>
                <c:pt idx="5">
                  <c:v>VAS baseline Plessopatia</c:v>
                </c:pt>
                <c:pt idx="6">
                  <c:v>VAS baseline Osteoartrosi</c:v>
                </c:pt>
                <c:pt idx="7">
                  <c:v>VAS baseline Radicolopatia</c:v>
                </c:pt>
                <c:pt idx="8">
                  <c:v>VAS baseline Altro </c:v>
                </c:pt>
                <c:pt idx="10">
                  <c:v>VAS 1 mese Patologie degenerative</c:v>
                </c:pt>
                <c:pt idx="11">
                  <c:v>VAS 1 mese Dolore oncologico</c:v>
                </c:pt>
                <c:pt idx="12">
                  <c:v>VAS 1 mese Fibromialgia</c:v>
                </c:pt>
                <c:pt idx="13">
                  <c:v>VAS 1 mese Cefalee</c:v>
                </c:pt>
                <c:pt idx="14">
                  <c:v>VAS 1 mese NPH</c:v>
                </c:pt>
                <c:pt idx="15">
                  <c:v>VAS 1 mese  Plessopatia</c:v>
                </c:pt>
                <c:pt idx="16">
                  <c:v>VAS 1 mese Osteoartrosi</c:v>
                </c:pt>
                <c:pt idx="17">
                  <c:v>VAS 1 mese Radicolopatia</c:v>
                </c:pt>
                <c:pt idx="18">
                  <c:v>VAS 1 mese Altro </c:v>
                </c:pt>
                <c:pt idx="20">
                  <c:v>VAS 3 mesi Patologie degenerative</c:v>
                </c:pt>
                <c:pt idx="21">
                  <c:v>VAS 3 mesi Dolore oncologico</c:v>
                </c:pt>
                <c:pt idx="22">
                  <c:v>VAS 3 mesi Fibromialgia</c:v>
                </c:pt>
                <c:pt idx="23">
                  <c:v>VAS 3 mesi Cefalee</c:v>
                </c:pt>
                <c:pt idx="24">
                  <c:v>VAS 3 mesi NPH</c:v>
                </c:pt>
                <c:pt idx="25">
                  <c:v>VAS 3 mesi  Plessopatia</c:v>
                </c:pt>
                <c:pt idx="26">
                  <c:v>VAS 3 mesi Osteoartrosi</c:v>
                </c:pt>
                <c:pt idx="27">
                  <c:v>VAS 3 mesi Radicolopatia</c:v>
                </c:pt>
                <c:pt idx="28">
                  <c:v>VAS 3 mesi Altro </c:v>
                </c:pt>
                <c:pt idx="30">
                  <c:v>VAS 6 mesi Patologie degenerative</c:v>
                </c:pt>
                <c:pt idx="31">
                  <c:v>VAS 6 mesi Dolore oncologico</c:v>
                </c:pt>
                <c:pt idx="32">
                  <c:v>VAS 6 mesi Fibromialgia</c:v>
                </c:pt>
                <c:pt idx="33">
                  <c:v>VAS 6 mesi Cefalee</c:v>
                </c:pt>
                <c:pt idx="34">
                  <c:v>VAS 6 mesi NPH</c:v>
                </c:pt>
                <c:pt idx="35">
                  <c:v>VAS 6 mesi  Plessopatia</c:v>
                </c:pt>
                <c:pt idx="36">
                  <c:v>VAS 6 mesi Osteoartrosi</c:v>
                </c:pt>
                <c:pt idx="37">
                  <c:v>VAS 6 mesi Radicolopatia</c:v>
                </c:pt>
                <c:pt idx="38">
                  <c:v>VAS 6 mesi Altro </c:v>
                </c:pt>
                <c:pt idx="40">
                  <c:v>VAS 12 mesi Patologie degenerative</c:v>
                </c:pt>
                <c:pt idx="41">
                  <c:v>VAS 12 mesi Dolore oncologico</c:v>
                </c:pt>
                <c:pt idx="42">
                  <c:v>VAS 12 mesi Fibromialgia</c:v>
                </c:pt>
                <c:pt idx="43">
                  <c:v>VAS 12 mesi Cefalee</c:v>
                </c:pt>
                <c:pt idx="44">
                  <c:v>VAS 12 mesi NPH</c:v>
                </c:pt>
                <c:pt idx="45">
                  <c:v>VAS 12 mesi  Plessopatia</c:v>
                </c:pt>
                <c:pt idx="46">
                  <c:v>VAS 12 mesi Osteoartrosi</c:v>
                </c:pt>
                <c:pt idx="47">
                  <c:v>VAS 12 mesi Radicolopatia</c:v>
                </c:pt>
                <c:pt idx="48">
                  <c:v>VAS 12 mesi Altro </c:v>
                </c:pt>
              </c:strCache>
            </c:strRef>
          </c:cat>
          <c:val>
            <c:numRef>
              <c:f>Tabelle!$M$19:$M$67</c:f>
              <c:numCache>
                <c:formatCode>General</c:formatCode>
                <c:ptCount val="49"/>
              </c:numCache>
            </c:numRef>
          </c:val>
        </c:ser>
        <c:ser>
          <c:idx val="1"/>
          <c:order val="1"/>
          <c:cat>
            <c:strRef>
              <c:f>Tabelle!$L$19:$L$67</c:f>
              <c:strCache>
                <c:ptCount val="49"/>
                <c:pt idx="0">
                  <c:v>VAS baseline Patologie degenerative</c:v>
                </c:pt>
                <c:pt idx="1">
                  <c:v>VAS baseline Dolore oncologico</c:v>
                </c:pt>
                <c:pt idx="2">
                  <c:v>VAS baseline Fibromialgia</c:v>
                </c:pt>
                <c:pt idx="3">
                  <c:v>VAS baseline Cefalee</c:v>
                </c:pt>
                <c:pt idx="4">
                  <c:v>VAS baseline NPH </c:v>
                </c:pt>
                <c:pt idx="5">
                  <c:v>VAS baseline Plessopatia</c:v>
                </c:pt>
                <c:pt idx="6">
                  <c:v>VAS baseline Osteoartrosi</c:v>
                </c:pt>
                <c:pt idx="7">
                  <c:v>VAS baseline Radicolopatia</c:v>
                </c:pt>
                <c:pt idx="8">
                  <c:v>VAS baseline Altro </c:v>
                </c:pt>
                <c:pt idx="10">
                  <c:v>VAS 1 mese Patologie degenerative</c:v>
                </c:pt>
                <c:pt idx="11">
                  <c:v>VAS 1 mese Dolore oncologico</c:v>
                </c:pt>
                <c:pt idx="12">
                  <c:v>VAS 1 mese Fibromialgia</c:v>
                </c:pt>
                <c:pt idx="13">
                  <c:v>VAS 1 mese Cefalee</c:v>
                </c:pt>
                <c:pt idx="14">
                  <c:v>VAS 1 mese NPH</c:v>
                </c:pt>
                <c:pt idx="15">
                  <c:v>VAS 1 mese  Plessopatia</c:v>
                </c:pt>
                <c:pt idx="16">
                  <c:v>VAS 1 mese Osteoartrosi</c:v>
                </c:pt>
                <c:pt idx="17">
                  <c:v>VAS 1 mese Radicolopatia</c:v>
                </c:pt>
                <c:pt idx="18">
                  <c:v>VAS 1 mese Altro </c:v>
                </c:pt>
                <c:pt idx="20">
                  <c:v>VAS 3 mesi Patologie degenerative</c:v>
                </c:pt>
                <c:pt idx="21">
                  <c:v>VAS 3 mesi Dolore oncologico</c:v>
                </c:pt>
                <c:pt idx="22">
                  <c:v>VAS 3 mesi Fibromialgia</c:v>
                </c:pt>
                <c:pt idx="23">
                  <c:v>VAS 3 mesi Cefalee</c:v>
                </c:pt>
                <c:pt idx="24">
                  <c:v>VAS 3 mesi NPH</c:v>
                </c:pt>
                <c:pt idx="25">
                  <c:v>VAS 3 mesi  Plessopatia</c:v>
                </c:pt>
                <c:pt idx="26">
                  <c:v>VAS 3 mesi Osteoartrosi</c:v>
                </c:pt>
                <c:pt idx="27">
                  <c:v>VAS 3 mesi Radicolopatia</c:v>
                </c:pt>
                <c:pt idx="28">
                  <c:v>VAS 3 mesi Altro </c:v>
                </c:pt>
                <c:pt idx="30">
                  <c:v>VAS 6 mesi Patologie degenerative</c:v>
                </c:pt>
                <c:pt idx="31">
                  <c:v>VAS 6 mesi Dolore oncologico</c:v>
                </c:pt>
                <c:pt idx="32">
                  <c:v>VAS 6 mesi Fibromialgia</c:v>
                </c:pt>
                <c:pt idx="33">
                  <c:v>VAS 6 mesi Cefalee</c:v>
                </c:pt>
                <c:pt idx="34">
                  <c:v>VAS 6 mesi NPH</c:v>
                </c:pt>
                <c:pt idx="35">
                  <c:v>VAS 6 mesi  Plessopatia</c:v>
                </c:pt>
                <c:pt idx="36">
                  <c:v>VAS 6 mesi Osteoartrosi</c:v>
                </c:pt>
                <c:pt idx="37">
                  <c:v>VAS 6 mesi Radicolopatia</c:v>
                </c:pt>
                <c:pt idx="38">
                  <c:v>VAS 6 mesi Altro </c:v>
                </c:pt>
                <c:pt idx="40">
                  <c:v>VAS 12 mesi Patologie degenerative</c:v>
                </c:pt>
                <c:pt idx="41">
                  <c:v>VAS 12 mesi Dolore oncologico</c:v>
                </c:pt>
                <c:pt idx="42">
                  <c:v>VAS 12 mesi Fibromialgia</c:v>
                </c:pt>
                <c:pt idx="43">
                  <c:v>VAS 12 mesi Cefalee</c:v>
                </c:pt>
                <c:pt idx="44">
                  <c:v>VAS 12 mesi NPH</c:v>
                </c:pt>
                <c:pt idx="45">
                  <c:v>VAS 12 mesi  Plessopatia</c:v>
                </c:pt>
                <c:pt idx="46">
                  <c:v>VAS 12 mesi Osteoartrosi</c:v>
                </c:pt>
                <c:pt idx="47">
                  <c:v>VAS 12 mesi Radicolopatia</c:v>
                </c:pt>
                <c:pt idx="48">
                  <c:v>VAS 12 mesi Altro </c:v>
                </c:pt>
              </c:strCache>
            </c:strRef>
          </c:cat>
          <c:val>
            <c:numRef>
              <c:f>Tabelle!$N$19:$N$67</c:f>
              <c:numCache>
                <c:formatCode>General</c:formatCode>
                <c:ptCount val="49"/>
              </c:numCache>
            </c:numRef>
          </c:val>
        </c:ser>
        <c:ser>
          <c:idx val="2"/>
          <c:order val="2"/>
          <c:cat>
            <c:strRef>
              <c:f>Tabelle!$L$19:$L$67</c:f>
              <c:strCache>
                <c:ptCount val="49"/>
                <c:pt idx="0">
                  <c:v>VAS baseline Patologie degenerative</c:v>
                </c:pt>
                <c:pt idx="1">
                  <c:v>VAS baseline Dolore oncologico</c:v>
                </c:pt>
                <c:pt idx="2">
                  <c:v>VAS baseline Fibromialgia</c:v>
                </c:pt>
                <c:pt idx="3">
                  <c:v>VAS baseline Cefalee</c:v>
                </c:pt>
                <c:pt idx="4">
                  <c:v>VAS baseline NPH </c:v>
                </c:pt>
                <c:pt idx="5">
                  <c:v>VAS baseline Plessopatia</c:v>
                </c:pt>
                <c:pt idx="6">
                  <c:v>VAS baseline Osteoartrosi</c:v>
                </c:pt>
                <c:pt idx="7">
                  <c:v>VAS baseline Radicolopatia</c:v>
                </c:pt>
                <c:pt idx="8">
                  <c:v>VAS baseline Altro </c:v>
                </c:pt>
                <c:pt idx="10">
                  <c:v>VAS 1 mese Patologie degenerative</c:v>
                </c:pt>
                <c:pt idx="11">
                  <c:v>VAS 1 mese Dolore oncologico</c:v>
                </c:pt>
                <c:pt idx="12">
                  <c:v>VAS 1 mese Fibromialgia</c:v>
                </c:pt>
                <c:pt idx="13">
                  <c:v>VAS 1 mese Cefalee</c:v>
                </c:pt>
                <c:pt idx="14">
                  <c:v>VAS 1 mese NPH</c:v>
                </c:pt>
                <c:pt idx="15">
                  <c:v>VAS 1 mese  Plessopatia</c:v>
                </c:pt>
                <c:pt idx="16">
                  <c:v>VAS 1 mese Osteoartrosi</c:v>
                </c:pt>
                <c:pt idx="17">
                  <c:v>VAS 1 mese Radicolopatia</c:v>
                </c:pt>
                <c:pt idx="18">
                  <c:v>VAS 1 mese Altro </c:v>
                </c:pt>
                <c:pt idx="20">
                  <c:v>VAS 3 mesi Patologie degenerative</c:v>
                </c:pt>
                <c:pt idx="21">
                  <c:v>VAS 3 mesi Dolore oncologico</c:v>
                </c:pt>
                <c:pt idx="22">
                  <c:v>VAS 3 mesi Fibromialgia</c:v>
                </c:pt>
                <c:pt idx="23">
                  <c:v>VAS 3 mesi Cefalee</c:v>
                </c:pt>
                <c:pt idx="24">
                  <c:v>VAS 3 mesi NPH</c:v>
                </c:pt>
                <c:pt idx="25">
                  <c:v>VAS 3 mesi  Plessopatia</c:v>
                </c:pt>
                <c:pt idx="26">
                  <c:v>VAS 3 mesi Osteoartrosi</c:v>
                </c:pt>
                <c:pt idx="27">
                  <c:v>VAS 3 mesi Radicolopatia</c:v>
                </c:pt>
                <c:pt idx="28">
                  <c:v>VAS 3 mesi Altro </c:v>
                </c:pt>
                <c:pt idx="30">
                  <c:v>VAS 6 mesi Patologie degenerative</c:v>
                </c:pt>
                <c:pt idx="31">
                  <c:v>VAS 6 mesi Dolore oncologico</c:v>
                </c:pt>
                <c:pt idx="32">
                  <c:v>VAS 6 mesi Fibromialgia</c:v>
                </c:pt>
                <c:pt idx="33">
                  <c:v>VAS 6 mesi Cefalee</c:v>
                </c:pt>
                <c:pt idx="34">
                  <c:v>VAS 6 mesi NPH</c:v>
                </c:pt>
                <c:pt idx="35">
                  <c:v>VAS 6 mesi  Plessopatia</c:v>
                </c:pt>
                <c:pt idx="36">
                  <c:v>VAS 6 mesi Osteoartrosi</c:v>
                </c:pt>
                <c:pt idx="37">
                  <c:v>VAS 6 mesi Radicolopatia</c:v>
                </c:pt>
                <c:pt idx="38">
                  <c:v>VAS 6 mesi Altro </c:v>
                </c:pt>
                <c:pt idx="40">
                  <c:v>VAS 12 mesi Patologie degenerative</c:v>
                </c:pt>
                <c:pt idx="41">
                  <c:v>VAS 12 mesi Dolore oncologico</c:v>
                </c:pt>
                <c:pt idx="42">
                  <c:v>VAS 12 mesi Fibromialgia</c:v>
                </c:pt>
                <c:pt idx="43">
                  <c:v>VAS 12 mesi Cefalee</c:v>
                </c:pt>
                <c:pt idx="44">
                  <c:v>VAS 12 mesi NPH</c:v>
                </c:pt>
                <c:pt idx="45">
                  <c:v>VAS 12 mesi  Plessopatia</c:v>
                </c:pt>
                <c:pt idx="46">
                  <c:v>VAS 12 mesi Osteoartrosi</c:v>
                </c:pt>
                <c:pt idx="47">
                  <c:v>VAS 12 mesi Radicolopatia</c:v>
                </c:pt>
                <c:pt idx="48">
                  <c:v>VAS 12 mesi Altro </c:v>
                </c:pt>
              </c:strCache>
            </c:strRef>
          </c:cat>
          <c:val>
            <c:numRef>
              <c:f>Tabelle!$O$19:$O$67</c:f>
              <c:numCache>
                <c:formatCode>General</c:formatCode>
                <c:ptCount val="49"/>
              </c:numCache>
            </c:numRef>
          </c:val>
        </c:ser>
        <c:ser>
          <c:idx val="3"/>
          <c:order val="3"/>
          <c:cat>
            <c:strRef>
              <c:f>Tabelle!$L$19:$L$67</c:f>
              <c:strCache>
                <c:ptCount val="49"/>
                <c:pt idx="0">
                  <c:v>VAS baseline Patologie degenerative</c:v>
                </c:pt>
                <c:pt idx="1">
                  <c:v>VAS baseline Dolore oncologico</c:v>
                </c:pt>
                <c:pt idx="2">
                  <c:v>VAS baseline Fibromialgia</c:v>
                </c:pt>
                <c:pt idx="3">
                  <c:v>VAS baseline Cefalee</c:v>
                </c:pt>
                <c:pt idx="4">
                  <c:v>VAS baseline NPH </c:v>
                </c:pt>
                <c:pt idx="5">
                  <c:v>VAS baseline Plessopatia</c:v>
                </c:pt>
                <c:pt idx="6">
                  <c:v>VAS baseline Osteoartrosi</c:v>
                </c:pt>
                <c:pt idx="7">
                  <c:v>VAS baseline Radicolopatia</c:v>
                </c:pt>
                <c:pt idx="8">
                  <c:v>VAS baseline Altro </c:v>
                </c:pt>
                <c:pt idx="10">
                  <c:v>VAS 1 mese Patologie degenerative</c:v>
                </c:pt>
                <c:pt idx="11">
                  <c:v>VAS 1 mese Dolore oncologico</c:v>
                </c:pt>
                <c:pt idx="12">
                  <c:v>VAS 1 mese Fibromialgia</c:v>
                </c:pt>
                <c:pt idx="13">
                  <c:v>VAS 1 mese Cefalee</c:v>
                </c:pt>
                <c:pt idx="14">
                  <c:v>VAS 1 mese NPH</c:v>
                </c:pt>
                <c:pt idx="15">
                  <c:v>VAS 1 mese  Plessopatia</c:v>
                </c:pt>
                <c:pt idx="16">
                  <c:v>VAS 1 mese Osteoartrosi</c:v>
                </c:pt>
                <c:pt idx="17">
                  <c:v>VAS 1 mese Radicolopatia</c:v>
                </c:pt>
                <c:pt idx="18">
                  <c:v>VAS 1 mese Altro </c:v>
                </c:pt>
                <c:pt idx="20">
                  <c:v>VAS 3 mesi Patologie degenerative</c:v>
                </c:pt>
                <c:pt idx="21">
                  <c:v>VAS 3 mesi Dolore oncologico</c:v>
                </c:pt>
                <c:pt idx="22">
                  <c:v>VAS 3 mesi Fibromialgia</c:v>
                </c:pt>
                <c:pt idx="23">
                  <c:v>VAS 3 mesi Cefalee</c:v>
                </c:pt>
                <c:pt idx="24">
                  <c:v>VAS 3 mesi NPH</c:v>
                </c:pt>
                <c:pt idx="25">
                  <c:v>VAS 3 mesi  Plessopatia</c:v>
                </c:pt>
                <c:pt idx="26">
                  <c:v>VAS 3 mesi Osteoartrosi</c:v>
                </c:pt>
                <c:pt idx="27">
                  <c:v>VAS 3 mesi Radicolopatia</c:v>
                </c:pt>
                <c:pt idx="28">
                  <c:v>VAS 3 mesi Altro </c:v>
                </c:pt>
                <c:pt idx="30">
                  <c:v>VAS 6 mesi Patologie degenerative</c:v>
                </c:pt>
                <c:pt idx="31">
                  <c:v>VAS 6 mesi Dolore oncologico</c:v>
                </c:pt>
                <c:pt idx="32">
                  <c:v>VAS 6 mesi Fibromialgia</c:v>
                </c:pt>
                <c:pt idx="33">
                  <c:v>VAS 6 mesi Cefalee</c:v>
                </c:pt>
                <c:pt idx="34">
                  <c:v>VAS 6 mesi NPH</c:v>
                </c:pt>
                <c:pt idx="35">
                  <c:v>VAS 6 mesi  Plessopatia</c:v>
                </c:pt>
                <c:pt idx="36">
                  <c:v>VAS 6 mesi Osteoartrosi</c:v>
                </c:pt>
                <c:pt idx="37">
                  <c:v>VAS 6 mesi Radicolopatia</c:v>
                </c:pt>
                <c:pt idx="38">
                  <c:v>VAS 6 mesi Altro </c:v>
                </c:pt>
                <c:pt idx="40">
                  <c:v>VAS 12 mesi Patologie degenerative</c:v>
                </c:pt>
                <c:pt idx="41">
                  <c:v>VAS 12 mesi Dolore oncologico</c:v>
                </c:pt>
                <c:pt idx="42">
                  <c:v>VAS 12 mesi Fibromialgia</c:v>
                </c:pt>
                <c:pt idx="43">
                  <c:v>VAS 12 mesi Cefalee</c:v>
                </c:pt>
                <c:pt idx="44">
                  <c:v>VAS 12 mesi NPH</c:v>
                </c:pt>
                <c:pt idx="45">
                  <c:v>VAS 12 mesi  Plessopatia</c:v>
                </c:pt>
                <c:pt idx="46">
                  <c:v>VAS 12 mesi Osteoartrosi</c:v>
                </c:pt>
                <c:pt idx="47">
                  <c:v>VAS 12 mesi Radicolopatia</c:v>
                </c:pt>
                <c:pt idx="48">
                  <c:v>VAS 12 mesi Altro </c:v>
                </c:pt>
              </c:strCache>
            </c:strRef>
          </c:cat>
          <c:val>
            <c:numRef>
              <c:f>Tabelle!$P$19:$P$67</c:f>
              <c:numCache>
                <c:formatCode>General</c:formatCode>
                <c:ptCount val="49"/>
                <c:pt idx="0">
                  <c:v>7.01</c:v>
                </c:pt>
                <c:pt idx="1">
                  <c:v>7.03</c:v>
                </c:pt>
                <c:pt idx="2">
                  <c:v>9.0300000000000011</c:v>
                </c:pt>
                <c:pt idx="3">
                  <c:v>8.91</c:v>
                </c:pt>
                <c:pt idx="4">
                  <c:v>8.43</c:v>
                </c:pt>
                <c:pt idx="5">
                  <c:v>8.83</c:v>
                </c:pt>
                <c:pt idx="6">
                  <c:v>8.76</c:v>
                </c:pt>
                <c:pt idx="7">
                  <c:v>8.84</c:v>
                </c:pt>
                <c:pt idx="8">
                  <c:v>8.620000000000001</c:v>
                </c:pt>
                <c:pt idx="10">
                  <c:v>4.37</c:v>
                </c:pt>
                <c:pt idx="11">
                  <c:v>5.33</c:v>
                </c:pt>
                <c:pt idx="12">
                  <c:v>7.2</c:v>
                </c:pt>
                <c:pt idx="13">
                  <c:v>6.81</c:v>
                </c:pt>
                <c:pt idx="14">
                  <c:v>7.14</c:v>
                </c:pt>
                <c:pt idx="15">
                  <c:v>7.5</c:v>
                </c:pt>
                <c:pt idx="16">
                  <c:v>7.39</c:v>
                </c:pt>
                <c:pt idx="17">
                  <c:v>7.18</c:v>
                </c:pt>
                <c:pt idx="18">
                  <c:v>7.08</c:v>
                </c:pt>
                <c:pt idx="20">
                  <c:v>3.6</c:v>
                </c:pt>
                <c:pt idx="21">
                  <c:v>5</c:v>
                </c:pt>
                <c:pt idx="22">
                  <c:v>6.51</c:v>
                </c:pt>
                <c:pt idx="23">
                  <c:v>5.85</c:v>
                </c:pt>
                <c:pt idx="24">
                  <c:v>6.5</c:v>
                </c:pt>
                <c:pt idx="25">
                  <c:v>7</c:v>
                </c:pt>
                <c:pt idx="26">
                  <c:v>6.25</c:v>
                </c:pt>
                <c:pt idx="27">
                  <c:v>6.09</c:v>
                </c:pt>
                <c:pt idx="28">
                  <c:v>6.05</c:v>
                </c:pt>
                <c:pt idx="30">
                  <c:v>3.14</c:v>
                </c:pt>
                <c:pt idx="31">
                  <c:v>5.75</c:v>
                </c:pt>
                <c:pt idx="32">
                  <c:v>6</c:v>
                </c:pt>
                <c:pt idx="33">
                  <c:v>4.3599999999999994</c:v>
                </c:pt>
                <c:pt idx="34">
                  <c:v>6</c:v>
                </c:pt>
                <c:pt idx="35">
                  <c:v>6</c:v>
                </c:pt>
                <c:pt idx="36">
                  <c:v>6.14</c:v>
                </c:pt>
                <c:pt idx="37">
                  <c:v>4.5</c:v>
                </c:pt>
                <c:pt idx="38">
                  <c:v>4.92</c:v>
                </c:pt>
                <c:pt idx="40">
                  <c:v>4</c:v>
                </c:pt>
                <c:pt idx="41">
                  <c:v>4.5</c:v>
                </c:pt>
                <c:pt idx="42">
                  <c:v>5.83</c:v>
                </c:pt>
                <c:pt idx="46">
                  <c:v>6.67</c:v>
                </c:pt>
                <c:pt idx="47">
                  <c:v>4</c:v>
                </c:pt>
                <c:pt idx="48">
                  <c:v>5.7</c:v>
                </c:pt>
              </c:numCache>
            </c:numRef>
          </c:val>
        </c:ser>
        <c:dLbls/>
        <c:shape val="box"/>
        <c:axId val="95344512"/>
        <c:axId val="95346048"/>
        <c:axId val="0"/>
      </c:bar3DChart>
      <c:catAx>
        <c:axId val="95344512"/>
        <c:scaling>
          <c:orientation val="minMax"/>
        </c:scaling>
        <c:axPos val="l"/>
        <c:numFmt formatCode="General" sourceLinked="1"/>
        <c:tickLblPos val="nextTo"/>
        <c:crossAx val="95346048"/>
        <c:crosses val="autoZero"/>
        <c:auto val="1"/>
        <c:lblAlgn val="ctr"/>
        <c:lblOffset val="100"/>
      </c:catAx>
      <c:valAx>
        <c:axId val="95346048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numFmt formatCode="General" sourceLinked="1"/>
        <c:tickLblPos val="nextTo"/>
        <c:crossAx val="95344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6"/>
  <c:chart>
    <c:view3D>
      <c:depthPercent val="100"/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cat>
            <c:strRef>
              <c:f>Tabelle!$K$2:$K$6</c:f>
              <c:strCache>
                <c:ptCount val="5"/>
                <c:pt idx="0">
                  <c:v>Sonno Baseline</c:v>
                </c:pt>
                <c:pt idx="1">
                  <c:v>Sonno 1 mese</c:v>
                </c:pt>
                <c:pt idx="2">
                  <c:v>Sonno 3 mesi</c:v>
                </c:pt>
                <c:pt idx="3">
                  <c:v>Sonno 6 mesi</c:v>
                </c:pt>
                <c:pt idx="4">
                  <c:v>Sonno 12 mesi</c:v>
                </c:pt>
              </c:strCache>
            </c:strRef>
          </c:cat>
          <c:val>
            <c:numRef>
              <c:f>Tabelle!$L$2:$L$6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spPr>
            <a:solidFill>
              <a:srgbClr val="0070C0"/>
            </a:solidFill>
          </c:spPr>
          <c:cat>
            <c:strRef>
              <c:f>Tabelle!$K$2:$K$6</c:f>
              <c:strCache>
                <c:ptCount val="5"/>
                <c:pt idx="0">
                  <c:v>Sonno Baseline</c:v>
                </c:pt>
                <c:pt idx="1">
                  <c:v>Sonno 1 mese</c:v>
                </c:pt>
                <c:pt idx="2">
                  <c:v>Sonno 3 mesi</c:v>
                </c:pt>
                <c:pt idx="3">
                  <c:v>Sonno 6 mesi</c:v>
                </c:pt>
                <c:pt idx="4">
                  <c:v>Sonno 12 mesi</c:v>
                </c:pt>
              </c:strCache>
            </c:strRef>
          </c:cat>
          <c:val>
            <c:numRef>
              <c:f>Tabelle!$M$2:$M$6</c:f>
              <c:numCache>
                <c:formatCode>General</c:formatCode>
                <c:ptCount val="5"/>
                <c:pt idx="0">
                  <c:v>6.6</c:v>
                </c:pt>
                <c:pt idx="1">
                  <c:v>4.7</c:v>
                </c:pt>
                <c:pt idx="2">
                  <c:v>4.3</c:v>
                </c:pt>
                <c:pt idx="3">
                  <c:v>3.5</c:v>
                </c:pt>
                <c:pt idx="4">
                  <c:v>4.2</c:v>
                </c:pt>
              </c:numCache>
            </c:numRef>
          </c:val>
        </c:ser>
        <c:dLbls/>
        <c:shape val="box"/>
        <c:axId val="96176000"/>
        <c:axId val="96177536"/>
        <c:axId val="0"/>
      </c:bar3DChart>
      <c:catAx>
        <c:axId val="96176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it-IT"/>
          </a:p>
        </c:txPr>
        <c:crossAx val="96177536"/>
        <c:crosses val="autoZero"/>
        <c:auto val="1"/>
        <c:lblAlgn val="ctr"/>
        <c:lblOffset val="100"/>
      </c:catAx>
      <c:valAx>
        <c:axId val="96177536"/>
        <c:scaling>
          <c:orientation val="minMax"/>
          <c:max val="10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it-IT"/>
          </a:p>
        </c:txPr>
        <c:crossAx val="961760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Tabelle!$O$2:$O$9</c:f>
              <c:strCache>
                <c:ptCount val="8"/>
                <c:pt idx="0">
                  <c:v>Ansia Baseline </c:v>
                </c:pt>
                <c:pt idx="1">
                  <c:v>Ansia 3 mesi</c:v>
                </c:pt>
                <c:pt idx="2">
                  <c:v>Ansia 6 mesi</c:v>
                </c:pt>
                <c:pt idx="3">
                  <c:v>Ansia 12 mesi</c:v>
                </c:pt>
                <c:pt idx="4">
                  <c:v>Depressione Baseline</c:v>
                </c:pt>
                <c:pt idx="5">
                  <c:v>Depressione 3 mesi</c:v>
                </c:pt>
                <c:pt idx="6">
                  <c:v>Depressione 6 mesi</c:v>
                </c:pt>
                <c:pt idx="7">
                  <c:v>Depressione 12 mesi</c:v>
                </c:pt>
              </c:strCache>
            </c:strRef>
          </c:cat>
          <c:val>
            <c:numRef>
              <c:f>Tabelle!$P$2:$P$9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cat>
            <c:strRef>
              <c:f>Tabelle!$O$2:$O$9</c:f>
              <c:strCache>
                <c:ptCount val="8"/>
                <c:pt idx="0">
                  <c:v>Ansia Baseline </c:v>
                </c:pt>
                <c:pt idx="1">
                  <c:v>Ansia 3 mesi</c:v>
                </c:pt>
                <c:pt idx="2">
                  <c:v>Ansia 6 mesi</c:v>
                </c:pt>
                <c:pt idx="3">
                  <c:v>Ansia 12 mesi</c:v>
                </c:pt>
                <c:pt idx="4">
                  <c:v>Depressione Baseline</c:v>
                </c:pt>
                <c:pt idx="5">
                  <c:v>Depressione 3 mesi</c:v>
                </c:pt>
                <c:pt idx="6">
                  <c:v>Depressione 6 mesi</c:v>
                </c:pt>
                <c:pt idx="7">
                  <c:v>Depressione 12 mesi</c:v>
                </c:pt>
              </c:strCache>
            </c:strRef>
          </c:cat>
          <c:val>
            <c:numRef>
              <c:f>Tabelle!$Q$2:$Q$9</c:f>
              <c:numCache>
                <c:formatCode>#,#00</c:formatCode>
                <c:ptCount val="8"/>
                <c:pt idx="0">
                  <c:v>7.9</c:v>
                </c:pt>
                <c:pt idx="1">
                  <c:v>6.1</c:v>
                </c:pt>
                <c:pt idx="2">
                  <c:v>5.7</c:v>
                </c:pt>
                <c:pt idx="3">
                  <c:v>4.8</c:v>
                </c:pt>
                <c:pt idx="4">
                  <c:v>8.6</c:v>
                </c:pt>
                <c:pt idx="5" formatCode="General">
                  <c:v>7.1</c:v>
                </c:pt>
                <c:pt idx="6" formatCode="General">
                  <c:v>6.9</c:v>
                </c:pt>
                <c:pt idx="7" formatCode="General">
                  <c:v>5.3</c:v>
                </c:pt>
              </c:numCache>
            </c:numRef>
          </c:val>
        </c:ser>
        <c:dLbls/>
        <c:shape val="box"/>
        <c:axId val="96133120"/>
        <c:axId val="96134656"/>
        <c:axId val="0"/>
      </c:bar3DChart>
      <c:catAx>
        <c:axId val="96133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it-IT"/>
          </a:p>
        </c:txPr>
        <c:crossAx val="96134656"/>
        <c:crosses val="autoZero"/>
        <c:auto val="1"/>
        <c:lblAlgn val="ctr"/>
        <c:lblOffset val="100"/>
      </c:catAx>
      <c:valAx>
        <c:axId val="9613465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rgbClr val="002060"/>
                </a:solidFill>
              </a:defRPr>
            </a:pPr>
            <a:endParaRPr lang="it-IT"/>
          </a:p>
        </c:txPr>
        <c:crossAx val="96133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0.72269</cdr:x>
      <cdr:y>0.06154</cdr:y>
    </cdr:from>
    <cdr:to>
      <cdr:x>0.97741</cdr:x>
      <cdr:y>0.16924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192688" y="288032"/>
          <a:ext cx="2182683" cy="50409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800" dirty="0" smtClean="0">
              <a:solidFill>
                <a:srgbClr val="002060"/>
              </a:solidFill>
            </a:rPr>
            <a:t>p.&lt;0001</a:t>
          </a:r>
          <a:endParaRPr lang="it-IT" sz="2800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0.62963</cdr:x>
      <cdr:y>0.03333</cdr:y>
    </cdr:from>
    <cdr:to>
      <cdr:x>0.96296</cdr:x>
      <cdr:y>0.21855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2448272" y="72008"/>
          <a:ext cx="12961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it-IT" sz="2000" dirty="0" smtClean="0">
              <a:solidFill>
                <a:srgbClr val="002060"/>
              </a:solidFill>
            </a:rPr>
            <a:t>3 mesi</a:t>
          </a:r>
          <a:endParaRPr lang="it-IT" sz="2000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2CDFC-6DD3-4EB1-850B-1D4195544ACF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CD11E-8119-4F59-A6DC-E84FA6FFEF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70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63C0D-5390-454F-A110-89C938B82CF3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36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802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3461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9580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38DF-E204-49DF-9C93-3BFD21204E2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CCD-6F32-4C47-AD88-E90564BE7E85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8296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38DF-E204-49DF-9C93-3BFD21204E2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CCD-6F32-4C47-AD88-E90564BE7E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9260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38DF-E204-49DF-9C93-3BFD21204E2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CCD-6F32-4C47-AD88-E90564BE7E85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4846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38DF-E204-49DF-9C93-3BFD21204E2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CCD-6F32-4C47-AD88-E90564BE7E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656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38DF-E204-49DF-9C93-3BFD21204E2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CCD-6F32-4C47-AD88-E90564BE7E85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70509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38DF-E204-49DF-9C93-3BFD21204E2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CCD-6F32-4C47-AD88-E90564BE7E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2823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38DF-E204-49DF-9C93-3BFD21204E2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CCD-6F32-4C47-AD88-E90564BE7E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1500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38DF-E204-49DF-9C93-3BFD21204E2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CCD-6F32-4C47-AD88-E90564BE7E85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701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2359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38DF-E204-49DF-9C93-3BFD21204E2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CCD-6F32-4C47-AD88-E90564BE7E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69420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38DF-E204-49DF-9C93-3BFD21204E2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CCD-6F32-4C47-AD88-E90564BE7E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5122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38DF-E204-49DF-9C93-3BFD21204E2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CCD-6F32-4C47-AD88-E90564BE7E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9164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539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74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114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269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20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420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90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24094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223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303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668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13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786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2182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315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7821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506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CFB1-B2B5-4310-9D73-E7D5A91DE0B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0A8E-90A1-4810-9A77-6EA399E9E6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213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FCFB1-B2B5-4310-9D73-E7D5A91DE0B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C0A8E-90A1-4810-9A77-6EA399E9E6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9239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AA438DF-E204-49DF-9C93-3BFD21204E25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3CC3CCD-6F32-4C47-AD88-E90564BE7E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3976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FCFB1-B2B5-4310-9D73-E7D5A91DE0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C0A8E-90A1-4810-9A77-6EA399E9E6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02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12859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u="sng" dirty="0" smtClean="0">
                <a:solidFill>
                  <a:schemeClr val="tx2">
                    <a:lumMod val="50000"/>
                  </a:schemeClr>
                </a:solidFill>
              </a:rPr>
              <a:t>Campione: </a:t>
            </a:r>
            <a:endParaRPr lang="it-IT" sz="4000" u="sng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107504" y="1124744"/>
            <a:ext cx="8928992" cy="3456384"/>
            <a:chOff x="107504" y="352981"/>
            <a:chExt cx="8928992" cy="3456384"/>
          </a:xfrm>
        </p:grpSpPr>
        <p:grpSp>
          <p:nvGrpSpPr>
            <p:cNvPr id="20" name="Gruppo 19"/>
            <p:cNvGrpSpPr/>
            <p:nvPr/>
          </p:nvGrpSpPr>
          <p:grpSpPr>
            <a:xfrm>
              <a:off x="107504" y="352981"/>
              <a:ext cx="8352928" cy="3456384"/>
              <a:chOff x="107504" y="-79067"/>
              <a:chExt cx="8352928" cy="3456384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3347864" y="-79067"/>
                <a:ext cx="2520280" cy="1200329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3600" dirty="0" smtClean="0">
                    <a:solidFill>
                      <a:schemeClr val="tx2">
                        <a:lumMod val="50000"/>
                      </a:schemeClr>
                    </a:solidFill>
                  </a:rPr>
                  <a:t>477 PAZIENTI</a:t>
                </a:r>
                <a:endParaRPr lang="it-IT" sz="36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7" name="Connettore 2 6"/>
              <p:cNvCxnSpPr>
                <a:stCxn id="5" idx="2"/>
              </p:cNvCxnSpPr>
              <p:nvPr/>
            </p:nvCxnSpPr>
            <p:spPr>
              <a:xfrm flipH="1">
                <a:off x="2915816" y="1121262"/>
                <a:ext cx="1692188" cy="52234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ttore 2 8"/>
              <p:cNvCxnSpPr>
                <a:stCxn id="5" idx="2"/>
              </p:cNvCxnSpPr>
              <p:nvPr/>
            </p:nvCxnSpPr>
            <p:spPr>
              <a:xfrm flipH="1">
                <a:off x="2996208" y="1121262"/>
                <a:ext cx="1611796" cy="16135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2 10"/>
              <p:cNvCxnSpPr>
                <a:stCxn id="5" idx="2"/>
              </p:cNvCxnSpPr>
              <p:nvPr/>
            </p:nvCxnSpPr>
            <p:spPr>
              <a:xfrm>
                <a:off x="4608004" y="1121262"/>
                <a:ext cx="1620180" cy="16982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2 14"/>
              <p:cNvCxnSpPr>
                <a:stCxn id="5" idx="2"/>
              </p:cNvCxnSpPr>
              <p:nvPr/>
            </p:nvCxnSpPr>
            <p:spPr>
              <a:xfrm>
                <a:off x="4608004" y="1121262"/>
                <a:ext cx="1620180" cy="52234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sellaDiTesto 15"/>
              <p:cNvSpPr txBox="1"/>
              <p:nvPr/>
            </p:nvSpPr>
            <p:spPr>
              <a:xfrm>
                <a:off x="107504" y="1412776"/>
                <a:ext cx="2736304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 smtClean="0">
                    <a:solidFill>
                      <a:schemeClr val="tx2">
                        <a:lumMod val="50000"/>
                      </a:schemeClr>
                    </a:solidFill>
                  </a:rPr>
                  <a:t>IRRAGGIUNGIBILI:91</a:t>
                </a:r>
                <a:endParaRPr lang="it-IT" sz="24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259904" y="2852936"/>
                <a:ext cx="2736304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 smtClean="0">
                    <a:solidFill>
                      <a:schemeClr val="tx2">
                        <a:lumMod val="50000"/>
                      </a:schemeClr>
                    </a:solidFill>
                  </a:rPr>
                  <a:t>DECEDUTI:17</a:t>
                </a:r>
                <a:endParaRPr lang="it-IT" sz="24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5724128" y="2915652"/>
                <a:ext cx="2736304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 smtClean="0">
                    <a:solidFill>
                      <a:schemeClr val="tx2">
                        <a:lumMod val="50000"/>
                      </a:schemeClr>
                    </a:solidFill>
                  </a:rPr>
                  <a:t>MAI ASSUNTA:43 </a:t>
                </a:r>
                <a:endParaRPr lang="it-IT" sz="24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9" name="CasellaDiTesto 18"/>
            <p:cNvSpPr txBox="1"/>
            <p:nvPr/>
          </p:nvSpPr>
          <p:spPr>
            <a:xfrm>
              <a:off x="6300192" y="1916832"/>
              <a:ext cx="2736304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tx2">
                      <a:lumMod val="50000"/>
                    </a:schemeClr>
                  </a:solidFill>
                </a:rPr>
                <a:t>ASSUNTA PER POCO TEMPO:18 </a:t>
              </a:r>
              <a:endParaRPr lang="it-IT" sz="2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37" name="CasellaDiTesto 36"/>
          <p:cNvSpPr txBox="1"/>
          <p:nvPr/>
        </p:nvSpPr>
        <p:spPr>
          <a:xfrm>
            <a:off x="107504" y="5580529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u="sng" dirty="0" smtClean="0">
                <a:solidFill>
                  <a:srgbClr val="FF0000"/>
                </a:solidFill>
              </a:rPr>
              <a:t>TOTALE CAMPIONE 272 PAZIENTI </a:t>
            </a:r>
            <a:endParaRPr lang="it-IT" sz="3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9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Diminuzione sintomi ANSIA E DEPRESSIONE</a:t>
            </a:r>
            <a:endParaRPr lang="it-IT" sz="44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3960280"/>
              </p:ext>
            </p:extLst>
          </p:nvPr>
        </p:nvGraphicFramePr>
        <p:xfrm>
          <a:off x="251520" y="2057400"/>
          <a:ext cx="8712968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1"/>
          <p:cNvSpPr txBox="1"/>
          <p:nvPr/>
        </p:nvSpPr>
        <p:spPr>
          <a:xfrm>
            <a:off x="6516216" y="2132856"/>
            <a:ext cx="2182683" cy="5040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p.&lt;0001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6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Diminuzione della </a:t>
            </a:r>
            <a:r>
              <a:rPr lang="it-IT" sz="4400" u="sng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disabilitÀ</a:t>
            </a:r>
            <a:r>
              <a:rPr lang="it-IT" sz="44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it-IT" sz="44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it-IT" sz="44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associata al dolore</a:t>
            </a:r>
            <a:endParaRPr lang="it-IT" sz="44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1374304"/>
              </p:ext>
            </p:extLst>
          </p:nvPr>
        </p:nvGraphicFramePr>
        <p:xfrm>
          <a:off x="251520" y="1484784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1"/>
          <p:cNvSpPr txBox="1"/>
          <p:nvPr/>
        </p:nvSpPr>
        <p:spPr>
          <a:xfrm>
            <a:off x="6300192" y="2996952"/>
            <a:ext cx="2182683" cy="5040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p.&lt;0001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8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792088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rgbClr val="FF0000"/>
                </a:solidFill>
              </a:rPr>
              <a:t>DOSAGGIO CANNABIS 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7155563"/>
              </p:ext>
            </p:extLst>
          </p:nvPr>
        </p:nvGraphicFramePr>
        <p:xfrm>
          <a:off x="12626" y="693177"/>
          <a:ext cx="324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339752" y="83671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solidFill>
                  <a:srgbClr val="002060"/>
                </a:solidFill>
              </a:rPr>
              <a:t>Baseline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24328" y="834470"/>
            <a:ext cx="159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solidFill>
                  <a:srgbClr val="002060"/>
                </a:solidFill>
              </a:rPr>
              <a:t>1 mese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0425962"/>
              </p:ext>
            </p:extLst>
          </p:nvPr>
        </p:nvGraphicFramePr>
        <p:xfrm>
          <a:off x="5246888" y="693176"/>
          <a:ext cx="324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31263805"/>
              </p:ext>
            </p:extLst>
          </p:nvPr>
        </p:nvGraphicFramePr>
        <p:xfrm>
          <a:off x="0" y="2766190"/>
          <a:ext cx="32400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5889369"/>
              </p:ext>
            </p:extLst>
          </p:nvPr>
        </p:nvGraphicFramePr>
        <p:xfrm>
          <a:off x="5371882" y="2766190"/>
          <a:ext cx="324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sellaDiTesto 4"/>
          <p:cNvSpPr txBox="1"/>
          <p:nvPr/>
        </p:nvSpPr>
        <p:spPr>
          <a:xfrm>
            <a:off x="7780427" y="2708920"/>
            <a:ext cx="10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000" dirty="0" smtClean="0">
                <a:solidFill>
                  <a:srgbClr val="002060"/>
                </a:solidFill>
              </a:rPr>
              <a:t>6 mesi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9397590"/>
              </p:ext>
            </p:extLst>
          </p:nvPr>
        </p:nvGraphicFramePr>
        <p:xfrm>
          <a:off x="2956962" y="4581128"/>
          <a:ext cx="324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CasellaDiTesto 4"/>
          <p:cNvSpPr txBox="1"/>
          <p:nvPr/>
        </p:nvSpPr>
        <p:spPr>
          <a:xfrm>
            <a:off x="5022324" y="4869160"/>
            <a:ext cx="10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000" dirty="0" smtClean="0">
                <a:solidFill>
                  <a:srgbClr val="002060"/>
                </a:solidFill>
              </a:rPr>
              <a:t>12 mesi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8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107504" y="620688"/>
            <a:ext cx="5040560" cy="25922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272 pazienti</a:t>
            </a:r>
          </a:p>
          <a:p>
            <a:endParaRPr lang="it-IT" sz="4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it-IT" sz="4800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Diagnosi:</a:t>
            </a:r>
            <a:endParaRPr lang="it-IT" sz="4800" u="sng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1491991"/>
              </p:ext>
            </p:extLst>
          </p:nvPr>
        </p:nvGraphicFramePr>
        <p:xfrm>
          <a:off x="3635896" y="548680"/>
          <a:ext cx="388843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8893138"/>
              </p:ext>
            </p:extLst>
          </p:nvPr>
        </p:nvGraphicFramePr>
        <p:xfrm>
          <a:off x="611560" y="3555504"/>
          <a:ext cx="7848872" cy="311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sellaDiTesto 1"/>
          <p:cNvSpPr txBox="1"/>
          <p:nvPr/>
        </p:nvSpPr>
        <p:spPr>
          <a:xfrm>
            <a:off x="6372200" y="1538790"/>
            <a:ext cx="2699792" cy="32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rgbClr val="002060"/>
                </a:solidFill>
              </a:rPr>
              <a:t>Età media 60.9</a:t>
            </a:r>
            <a:r>
              <a:rPr lang="it-IT" sz="1800" dirty="0" smtClean="0">
                <a:solidFill>
                  <a:srgbClr val="002060"/>
                </a:solidFill>
                <a:sym typeface="Symbol"/>
              </a:rPr>
              <a:t>14</a:t>
            </a:r>
            <a:endParaRPr lang="it-IT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8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990600"/>
          </a:xfrm>
        </p:spPr>
        <p:txBody>
          <a:bodyPr/>
          <a:lstStyle/>
          <a:p>
            <a:r>
              <a:rPr lang="it-IT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SOSPENSIONE: </a:t>
            </a:r>
            <a:endParaRPr lang="it-IT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4563627"/>
              </p:ext>
            </p:extLst>
          </p:nvPr>
        </p:nvGraphicFramePr>
        <p:xfrm>
          <a:off x="395536" y="1844824"/>
          <a:ext cx="8229600" cy="463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707904" y="299695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110 PAZIENTI HANNO SOSPESO LA TERAPIA </a:t>
            </a:r>
            <a:endParaRPr lang="it-IT" b="1" u="sng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32656"/>
            <a:ext cx="4485184" cy="990600"/>
          </a:xfrm>
        </p:spPr>
        <p:txBody>
          <a:bodyPr/>
          <a:lstStyle/>
          <a:p>
            <a:r>
              <a:rPr lang="it-IT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EFFETTI COLLATERALI: </a:t>
            </a:r>
            <a:endParaRPr lang="it-IT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9555929"/>
              </p:ext>
            </p:extLst>
          </p:nvPr>
        </p:nvGraphicFramePr>
        <p:xfrm>
          <a:off x="0" y="1412776"/>
          <a:ext cx="892899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07504" y="5589240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81 PAZIENTI SU 272 HANNO AVUTO EFFETTI COLLATERALI</a:t>
            </a:r>
          </a:p>
        </p:txBody>
      </p:sp>
    </p:spTree>
    <p:extLst>
      <p:ext uri="{BB962C8B-B14F-4D97-AF65-F5344CB8AC3E}">
        <p14:creationId xmlns:p14="http://schemas.microsoft.com/office/powerpoint/2010/main" xmlns="" val="16786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12859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u="sng" dirty="0" smtClean="0">
                <a:solidFill>
                  <a:srgbClr val="1F497D">
                    <a:lumMod val="50000"/>
                  </a:srgbClr>
                </a:solidFill>
              </a:rPr>
              <a:t>CAMPIONE CON FOLLOW-UP: </a:t>
            </a:r>
            <a:endParaRPr lang="it-IT" sz="4000" u="sng" dirty="0">
              <a:solidFill>
                <a:srgbClr val="1F497D">
                  <a:lumMod val="50000"/>
                </a:srgbClr>
              </a:solidFill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107504" y="908720"/>
            <a:ext cx="8928992" cy="3456384"/>
            <a:chOff x="107504" y="352981"/>
            <a:chExt cx="8928992" cy="3456384"/>
          </a:xfrm>
        </p:grpSpPr>
        <p:grpSp>
          <p:nvGrpSpPr>
            <p:cNvPr id="20" name="Gruppo 19"/>
            <p:cNvGrpSpPr/>
            <p:nvPr/>
          </p:nvGrpSpPr>
          <p:grpSpPr>
            <a:xfrm>
              <a:off x="107504" y="352981"/>
              <a:ext cx="8352928" cy="3456384"/>
              <a:chOff x="107504" y="-79067"/>
              <a:chExt cx="8352928" cy="3456384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3347864" y="-79067"/>
                <a:ext cx="2520280" cy="1200329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3600" dirty="0" smtClean="0">
                    <a:solidFill>
                      <a:srgbClr val="1F497D">
                        <a:lumMod val="50000"/>
                      </a:srgbClr>
                    </a:solidFill>
                  </a:rPr>
                  <a:t>477 PAZIENTI</a:t>
                </a:r>
                <a:endParaRPr lang="it-IT" sz="3600" dirty="0"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7" name="Connettore 2 6"/>
              <p:cNvCxnSpPr>
                <a:stCxn id="5" idx="2"/>
              </p:cNvCxnSpPr>
              <p:nvPr/>
            </p:nvCxnSpPr>
            <p:spPr>
              <a:xfrm flipH="1">
                <a:off x="2915816" y="1121262"/>
                <a:ext cx="1692188" cy="52234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ttore 2 8"/>
              <p:cNvCxnSpPr>
                <a:stCxn id="5" idx="2"/>
              </p:cNvCxnSpPr>
              <p:nvPr/>
            </p:nvCxnSpPr>
            <p:spPr>
              <a:xfrm flipH="1">
                <a:off x="2996208" y="1121262"/>
                <a:ext cx="1611796" cy="16135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2 10"/>
              <p:cNvCxnSpPr>
                <a:stCxn id="5" idx="2"/>
              </p:cNvCxnSpPr>
              <p:nvPr/>
            </p:nvCxnSpPr>
            <p:spPr>
              <a:xfrm>
                <a:off x="4608004" y="1121262"/>
                <a:ext cx="1620180" cy="16982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2 14"/>
              <p:cNvCxnSpPr>
                <a:stCxn id="5" idx="2"/>
              </p:cNvCxnSpPr>
              <p:nvPr/>
            </p:nvCxnSpPr>
            <p:spPr>
              <a:xfrm>
                <a:off x="4608004" y="1121262"/>
                <a:ext cx="1620180" cy="52234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sellaDiTesto 15"/>
              <p:cNvSpPr txBox="1"/>
              <p:nvPr/>
            </p:nvSpPr>
            <p:spPr>
              <a:xfrm>
                <a:off x="107504" y="1412776"/>
                <a:ext cx="2736304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 smtClean="0">
                    <a:solidFill>
                      <a:srgbClr val="1F497D">
                        <a:lumMod val="50000"/>
                      </a:srgbClr>
                    </a:solidFill>
                  </a:rPr>
                  <a:t>IRRAGGIUNGIBILI:91</a:t>
                </a:r>
                <a:endParaRPr lang="it-IT" sz="2400" dirty="0"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259904" y="2852936"/>
                <a:ext cx="2736304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 smtClean="0">
                    <a:solidFill>
                      <a:srgbClr val="1F497D">
                        <a:lumMod val="50000"/>
                      </a:srgbClr>
                    </a:solidFill>
                  </a:rPr>
                  <a:t>DECEDUTI:17</a:t>
                </a:r>
                <a:endParaRPr lang="it-IT" sz="2400" dirty="0"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5724128" y="2915652"/>
                <a:ext cx="2736304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 smtClean="0">
                    <a:solidFill>
                      <a:srgbClr val="1F497D">
                        <a:lumMod val="50000"/>
                      </a:srgbClr>
                    </a:solidFill>
                  </a:rPr>
                  <a:t>MAI ASSUNTA:43 </a:t>
                </a:r>
                <a:endParaRPr lang="it-IT" sz="2400" dirty="0"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19" name="CasellaDiTesto 18"/>
            <p:cNvSpPr txBox="1"/>
            <p:nvPr/>
          </p:nvSpPr>
          <p:spPr>
            <a:xfrm>
              <a:off x="6300192" y="1916832"/>
              <a:ext cx="2736304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rgbClr val="1F497D">
                      <a:lumMod val="50000"/>
                    </a:srgbClr>
                  </a:solidFill>
                </a:rPr>
                <a:t>ASSUNTA PER POCO TEMPO:18 </a:t>
              </a:r>
              <a:endParaRPr lang="it-IT" sz="2400" dirty="0"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cxnSp>
        <p:nvCxnSpPr>
          <p:cNvPr id="3" name="Connettore 2 2"/>
          <p:cNvCxnSpPr>
            <a:stCxn id="5" idx="2"/>
          </p:cNvCxnSpPr>
          <p:nvPr/>
        </p:nvCxnSpPr>
        <p:spPr>
          <a:xfrm>
            <a:off x="4608004" y="2109049"/>
            <a:ext cx="0" cy="2616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699792" y="4797152"/>
            <a:ext cx="38164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SOSPENSIONE 110 PAZIENTI </a:t>
            </a:r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588737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solidFill>
                  <a:srgbClr val="0070C0"/>
                </a:solidFill>
              </a:rPr>
              <a:t>TOTALE CAMPIONE CON FOLLOW-UP 162 PAZIENTI </a:t>
            </a:r>
            <a:endParaRPr lang="it-IT" sz="2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5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9796870"/>
              </p:ext>
            </p:extLst>
          </p:nvPr>
        </p:nvGraphicFramePr>
        <p:xfrm>
          <a:off x="287524" y="1196752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107504" y="116632"/>
            <a:ext cx="8928992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4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buon risultato sul dolore</a:t>
            </a:r>
            <a:endParaRPr lang="it-IT" sz="44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6124146"/>
            <a:ext cx="8136904" cy="52322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64.6% dei paziente ha un miglioramento del dolore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3354528"/>
              </p:ext>
            </p:extLst>
          </p:nvPr>
        </p:nvGraphicFramePr>
        <p:xfrm>
          <a:off x="179512" y="764704"/>
          <a:ext cx="8784976" cy="5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607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6452345"/>
              </p:ext>
            </p:extLst>
          </p:nvPr>
        </p:nvGraphicFramePr>
        <p:xfrm>
          <a:off x="107504" y="1268760"/>
          <a:ext cx="8784976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614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4032671"/>
              </p:ext>
            </p:extLst>
          </p:nvPr>
        </p:nvGraphicFramePr>
        <p:xfrm>
          <a:off x="179512" y="1600200"/>
          <a:ext cx="8856984" cy="45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olo 1"/>
          <p:cNvSpPr txBox="1">
            <a:spLocks noGrp="1"/>
          </p:cNvSpPr>
          <p:nvPr>
            <p:ph type="title"/>
          </p:nvPr>
        </p:nvSpPr>
        <p:spPr>
          <a:xfrm>
            <a:off x="0" y="116632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Miglioramento del SONNO</a:t>
            </a:r>
            <a:endParaRPr lang="it-IT" sz="44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sellaDiTesto 1"/>
          <p:cNvSpPr txBox="1"/>
          <p:nvPr/>
        </p:nvSpPr>
        <p:spPr>
          <a:xfrm>
            <a:off x="6228184" y="1988840"/>
            <a:ext cx="2182683" cy="5040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p.&lt;0001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8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128</Words>
  <Application>Microsoft Office PowerPoint</Application>
  <PresentationFormat>Presentazione su schermo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Tema di Office</vt:lpstr>
      <vt:lpstr>Chiaro</vt:lpstr>
      <vt:lpstr>1_Tema di Office</vt:lpstr>
      <vt:lpstr>Diapositiva 1</vt:lpstr>
      <vt:lpstr>Diapositiva 2</vt:lpstr>
      <vt:lpstr>SOSPENSIONE: </vt:lpstr>
      <vt:lpstr>EFFETTI COLLATERALI: </vt:lpstr>
      <vt:lpstr>Diapositiva 5</vt:lpstr>
      <vt:lpstr>Diapositiva 6</vt:lpstr>
      <vt:lpstr>Diapositiva 7</vt:lpstr>
      <vt:lpstr>Diapositiva 8</vt:lpstr>
      <vt:lpstr>Miglioramento del SONNO</vt:lpstr>
      <vt:lpstr>Diminuzione sintomi ANSIA E DEPRESSIONE</vt:lpstr>
      <vt:lpstr>Diminuzione della disabilitÀ associata al dolore</vt:lpstr>
      <vt:lpstr>DOSAGGIO CANNABIS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Mery</dc:creator>
  <cp:lastModifiedBy> </cp:lastModifiedBy>
  <cp:revision>35</cp:revision>
  <dcterms:created xsi:type="dcterms:W3CDTF">2015-04-13T07:24:39Z</dcterms:created>
  <dcterms:modified xsi:type="dcterms:W3CDTF">2015-05-04T10:14:51Z</dcterms:modified>
</cp:coreProperties>
</file>